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  <p:sldId id="272" r:id="rId64"/>
    <p:sldId id="273" r:id="rId65"/>
    <p:sldId id="274" r:id="rId66"/>
    <p:sldId id="275" r:id="rId67"/>
    <p:sldId id="276" r:id="rId68"/>
    <p:sldId id="277" r:id="rId69"/>
    <p:sldId id="278" r:id="rId70"/>
    <p:sldId id="279" r:id="rId71"/>
    <p:sldId id="280" r:id="rId72"/>
    <p:sldId id="281" r:id="rId73"/>
    <p:sldId id="282" r:id="rId74"/>
    <p:sldId id="283" r:id="rId75"/>
    <p:sldId id="284" r:id="rId76"/>
    <p:sldId id="285" r:id="rId7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Quicksand" charset="1" panose="00000500000000000000"/>
      <p:regular r:id="rId18"/>
    </p:embeddedFont>
    <p:embeddedFont>
      <p:font typeface="Quicksand Bold" charset="1" panose="00000800000000000000"/>
      <p:regular r:id="rId19"/>
    </p:embeddedFont>
    <p:embeddedFont>
      <p:font typeface="Quicksand Light" charset="1" panose="00000400000000000000"/>
      <p:regular r:id="rId20"/>
    </p:embeddedFont>
    <p:embeddedFont>
      <p:font typeface="Quicksand Medium" charset="1" panose="00000600000000000000"/>
      <p:regular r:id="rId21"/>
    </p:embeddedFont>
    <p:embeddedFont>
      <p:font typeface="Be Vietnam" charset="1" panose="00000500000000000000"/>
      <p:regular r:id="rId22"/>
    </p:embeddedFont>
    <p:embeddedFont>
      <p:font typeface="Be Vietnam Italics" charset="1" panose="00000500000000000000"/>
      <p:regular r:id="rId23"/>
    </p:embeddedFont>
    <p:embeddedFont>
      <p:font typeface="Be Vietnam Thin" charset="1" panose="00000200000000000000"/>
      <p:regular r:id="rId24"/>
    </p:embeddedFont>
    <p:embeddedFont>
      <p:font typeface="Be Vietnam Thin Italics" charset="1" panose="00000300000000000000"/>
      <p:regular r:id="rId25"/>
    </p:embeddedFont>
    <p:embeddedFont>
      <p:font typeface="Be Vietnam Medium" charset="1" panose="00000600000000000000"/>
      <p:regular r:id="rId26"/>
    </p:embeddedFont>
    <p:embeddedFont>
      <p:font typeface="Be Vietnam Medium Italics" charset="1" panose="00000600000000000000"/>
      <p:regular r:id="rId27"/>
    </p:embeddedFont>
    <p:embeddedFont>
      <p:font typeface="Be Vietnam Ultra-Bold" charset="1" panose="00000900000000000000"/>
      <p:regular r:id="rId28"/>
    </p:embeddedFont>
    <p:embeddedFont>
      <p:font typeface="Be Vietnam Ultra-Bold Italics" charset="1" panose="00000900000000000000"/>
      <p:regular r:id="rId29"/>
    </p:embeddedFont>
    <p:embeddedFont>
      <p:font typeface="Montserrat" charset="1" panose="00000500000000000000"/>
      <p:regular r:id="rId30"/>
    </p:embeddedFont>
    <p:embeddedFont>
      <p:font typeface="Montserrat Bold" charset="1" panose="00000800000000000000"/>
      <p:regular r:id="rId31"/>
    </p:embeddedFont>
    <p:embeddedFont>
      <p:font typeface="Montserrat Italics" charset="1" panose="00000500000000000000"/>
      <p:regular r:id="rId32"/>
    </p:embeddedFont>
    <p:embeddedFont>
      <p:font typeface="Montserrat Bold Italics" charset="1" panose="00000800000000000000"/>
      <p:regular r:id="rId33"/>
    </p:embeddedFont>
    <p:embeddedFont>
      <p:font typeface="Montserrat Thin" charset="1" panose="00000300000000000000"/>
      <p:regular r:id="rId34"/>
    </p:embeddedFont>
    <p:embeddedFont>
      <p:font typeface="Montserrat Thin Italics" charset="1" panose="00000300000000000000"/>
      <p:regular r:id="rId35"/>
    </p:embeddedFont>
    <p:embeddedFont>
      <p:font typeface="Montserrat Extra-Light" charset="1" panose="00000300000000000000"/>
      <p:regular r:id="rId36"/>
    </p:embeddedFont>
    <p:embeddedFont>
      <p:font typeface="Montserrat Extra-Light Italics" charset="1" panose="00000300000000000000"/>
      <p:regular r:id="rId37"/>
    </p:embeddedFont>
    <p:embeddedFont>
      <p:font typeface="Montserrat Light" charset="1" panose="00000400000000000000"/>
      <p:regular r:id="rId38"/>
    </p:embeddedFont>
    <p:embeddedFont>
      <p:font typeface="Montserrat Light Italics" charset="1" panose="00000400000000000000"/>
      <p:regular r:id="rId39"/>
    </p:embeddedFont>
    <p:embeddedFont>
      <p:font typeface="Montserrat Medium" charset="1" panose="00000600000000000000"/>
      <p:regular r:id="rId40"/>
    </p:embeddedFont>
    <p:embeddedFont>
      <p:font typeface="Montserrat Medium Italics" charset="1" panose="00000600000000000000"/>
      <p:regular r:id="rId41"/>
    </p:embeddedFont>
    <p:embeddedFont>
      <p:font typeface="Montserrat Semi-Bold" charset="1" panose="00000700000000000000"/>
      <p:regular r:id="rId42"/>
    </p:embeddedFont>
    <p:embeddedFont>
      <p:font typeface="Montserrat Semi-Bold Italics" charset="1" panose="00000700000000000000"/>
      <p:regular r:id="rId43"/>
    </p:embeddedFont>
    <p:embeddedFont>
      <p:font typeface="Montserrat Ultra-Bold" charset="1" panose="00000900000000000000"/>
      <p:regular r:id="rId44"/>
    </p:embeddedFont>
    <p:embeddedFont>
      <p:font typeface="Montserrat Ultra-Bold Italics" charset="1" panose="00000900000000000000"/>
      <p:regular r:id="rId45"/>
    </p:embeddedFont>
    <p:embeddedFont>
      <p:font typeface="Montserrat Heavy" charset="1" panose="00000A00000000000000"/>
      <p:regular r:id="rId46"/>
    </p:embeddedFont>
    <p:embeddedFont>
      <p:font typeface="Montserrat Heavy Italics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61" Target="slides/slide14.xml" Type="http://schemas.openxmlformats.org/officeDocument/2006/relationships/slide"/><Relationship Id="rId62" Target="slides/slide15.xml" Type="http://schemas.openxmlformats.org/officeDocument/2006/relationships/slide"/><Relationship Id="rId63" Target="slides/slide16.xml" Type="http://schemas.openxmlformats.org/officeDocument/2006/relationships/slide"/><Relationship Id="rId64" Target="slides/slide17.xml" Type="http://schemas.openxmlformats.org/officeDocument/2006/relationships/slide"/><Relationship Id="rId65" Target="slides/slide18.xml" Type="http://schemas.openxmlformats.org/officeDocument/2006/relationships/slide"/><Relationship Id="rId66" Target="slides/slide19.xml" Type="http://schemas.openxmlformats.org/officeDocument/2006/relationships/slide"/><Relationship Id="rId67" Target="slides/slide20.xml" Type="http://schemas.openxmlformats.org/officeDocument/2006/relationships/slide"/><Relationship Id="rId68" Target="slides/slide21.xml" Type="http://schemas.openxmlformats.org/officeDocument/2006/relationships/slide"/><Relationship Id="rId69" Target="slides/slide22.xml" Type="http://schemas.openxmlformats.org/officeDocument/2006/relationships/slide"/><Relationship Id="rId7" Target="fonts/font7.fntdata" Type="http://schemas.openxmlformats.org/officeDocument/2006/relationships/font"/><Relationship Id="rId70" Target="slides/slide23.xml" Type="http://schemas.openxmlformats.org/officeDocument/2006/relationships/slide"/><Relationship Id="rId71" Target="slides/slide24.xml" Type="http://schemas.openxmlformats.org/officeDocument/2006/relationships/slide"/><Relationship Id="rId72" Target="slides/slide25.xml" Type="http://schemas.openxmlformats.org/officeDocument/2006/relationships/slide"/><Relationship Id="rId73" Target="slides/slide26.xml" Type="http://schemas.openxmlformats.org/officeDocument/2006/relationships/slide"/><Relationship Id="rId74" Target="slides/slide27.xml" Type="http://schemas.openxmlformats.org/officeDocument/2006/relationships/slide"/><Relationship Id="rId75" Target="slides/slide28.xml" Type="http://schemas.openxmlformats.org/officeDocument/2006/relationships/slide"/><Relationship Id="rId76" Target="slides/slide29.xml" Type="http://schemas.openxmlformats.org/officeDocument/2006/relationships/slide"/><Relationship Id="rId77" Target="slides/slide30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media/image73.png" Type="http://schemas.openxmlformats.org/officeDocument/2006/relationships/image"/><Relationship Id="rId15" Target="../media/image74.sv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96640" y="3755985"/>
            <a:ext cx="13494719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ENHANCING CYBERSECURITY IN ACS DEPARTMENT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73685" y="6641321"/>
            <a:ext cx="6085343" cy="72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75"/>
              </a:lnSpc>
            </a:pPr>
            <a:r>
              <a:rPr lang="en-US" sz="5354" spc="-224">
                <a:solidFill>
                  <a:srgbClr val="3139A8"/>
                </a:solidFill>
                <a:latin typeface="Be Vietnam"/>
              </a:rPr>
              <a:t>RESEARCH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858377"/>
            <a:ext cx="8602534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PRESENTED BY VI 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99092" y="6258380"/>
            <a:ext cx="1689816" cy="2500238"/>
          </a:xfrm>
          <a:custGeom>
            <a:avLst/>
            <a:gdLst/>
            <a:ahLst/>
            <a:cxnLst/>
            <a:rect r="r" b="b" t="t" l="l"/>
            <a:pathLst>
              <a:path h="2500238" w="1689816">
                <a:moveTo>
                  <a:pt x="0" y="0"/>
                </a:moveTo>
                <a:lnTo>
                  <a:pt x="1689816" y="0"/>
                </a:lnTo>
                <a:lnTo>
                  <a:pt x="1689816" y="2500238"/>
                </a:lnTo>
                <a:lnTo>
                  <a:pt x="0" y="250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81553" y="535305"/>
            <a:ext cx="5924894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PARTICIPANTS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766533"/>
            <a:ext cx="3462731" cy="2844969"/>
            <a:chOff x="0" y="0"/>
            <a:chExt cx="4616974" cy="37932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16974" cy="2644267"/>
            </a:xfrm>
            <a:custGeom>
              <a:avLst/>
              <a:gdLst/>
              <a:ahLst/>
              <a:cxnLst/>
              <a:rect r="r" b="b" t="t" l="l"/>
              <a:pathLst>
                <a:path h="2644267" w="4616974">
                  <a:moveTo>
                    <a:pt x="0" y="0"/>
                  </a:moveTo>
                  <a:lnTo>
                    <a:pt x="4616974" y="0"/>
                  </a:lnTo>
                  <a:lnTo>
                    <a:pt x="4616974" y="2644267"/>
                  </a:lnTo>
                  <a:lnTo>
                    <a:pt x="0" y="264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07744" y="2912759"/>
              <a:ext cx="300148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 Bold"/>
                </a:rPr>
                <a:t>Students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20592" y="2592582"/>
            <a:ext cx="4046815" cy="2844969"/>
            <a:chOff x="0" y="0"/>
            <a:chExt cx="5395754" cy="37932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18076" y="0"/>
              <a:ext cx="4616974" cy="2644267"/>
            </a:xfrm>
            <a:custGeom>
              <a:avLst/>
              <a:gdLst/>
              <a:ahLst/>
              <a:cxnLst/>
              <a:rect r="r" b="b" t="t" l="l"/>
              <a:pathLst>
                <a:path h="2644267" w="4616974">
                  <a:moveTo>
                    <a:pt x="0" y="0"/>
                  </a:moveTo>
                  <a:lnTo>
                    <a:pt x="4616974" y="0"/>
                  </a:lnTo>
                  <a:lnTo>
                    <a:pt x="4616974" y="2644267"/>
                  </a:lnTo>
                  <a:lnTo>
                    <a:pt x="0" y="264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912759"/>
              <a:ext cx="5395754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 Bold"/>
                </a:rPr>
                <a:t>Faculty member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69269" y="2592582"/>
            <a:ext cx="3695581" cy="3549819"/>
            <a:chOff x="0" y="0"/>
            <a:chExt cx="4927441" cy="47330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55234" y="0"/>
              <a:ext cx="4616974" cy="2644267"/>
            </a:xfrm>
            <a:custGeom>
              <a:avLst/>
              <a:gdLst/>
              <a:ahLst/>
              <a:cxnLst/>
              <a:rect r="r" b="b" t="t" l="l"/>
              <a:pathLst>
                <a:path h="2644267" w="4616974">
                  <a:moveTo>
                    <a:pt x="0" y="0"/>
                  </a:moveTo>
                  <a:lnTo>
                    <a:pt x="4616974" y="0"/>
                  </a:lnTo>
                  <a:lnTo>
                    <a:pt x="4616974" y="2644267"/>
                  </a:lnTo>
                  <a:lnTo>
                    <a:pt x="0" y="264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912759"/>
              <a:ext cx="4927441" cy="1820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 Bold"/>
                </a:rPr>
                <a:t>Administrator/</a:t>
              </a:r>
            </a:p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 Bold"/>
                </a:rPr>
                <a:t>Technician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521471" y="8740391"/>
            <a:ext cx="116765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A member of  Information Security Managment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83596" y="441663"/>
            <a:ext cx="10920808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INTERVIEW QUESTION SETS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36288" y="1980903"/>
            <a:ext cx="2647555" cy="3765847"/>
            <a:chOff x="0" y="0"/>
            <a:chExt cx="3530073" cy="5021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30073" cy="4036466"/>
            </a:xfrm>
            <a:custGeom>
              <a:avLst/>
              <a:gdLst/>
              <a:ahLst/>
              <a:cxnLst/>
              <a:rect r="r" b="b" t="t" l="l"/>
              <a:pathLst>
                <a:path h="4036466" w="3530073">
                  <a:moveTo>
                    <a:pt x="0" y="0"/>
                  </a:moveTo>
                  <a:lnTo>
                    <a:pt x="3530073" y="0"/>
                  </a:lnTo>
                  <a:lnTo>
                    <a:pt x="3530073" y="4036466"/>
                  </a:lnTo>
                  <a:lnTo>
                    <a:pt x="0" y="4036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64293" y="4140596"/>
              <a:ext cx="3001486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 Bold"/>
                </a:rPr>
                <a:t>Students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21471" y="8964890"/>
            <a:ext cx="116765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A member of  Information Security Managment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20592" y="5067300"/>
            <a:ext cx="404681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Faculty member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20223" y="2059000"/>
            <a:ext cx="2647555" cy="3027350"/>
          </a:xfrm>
          <a:custGeom>
            <a:avLst/>
            <a:gdLst/>
            <a:ahLst/>
            <a:cxnLst/>
            <a:rect r="r" b="b" t="t" l="l"/>
            <a:pathLst>
              <a:path h="3027350" w="2647555">
                <a:moveTo>
                  <a:pt x="0" y="0"/>
                </a:moveTo>
                <a:lnTo>
                  <a:pt x="2647554" y="0"/>
                </a:lnTo>
                <a:lnTo>
                  <a:pt x="2647554" y="3027350"/>
                </a:lnTo>
                <a:lnTo>
                  <a:pt x="0" y="3027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69269" y="5067300"/>
            <a:ext cx="369558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Administrator/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Technician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693282" y="2059000"/>
            <a:ext cx="2647555" cy="3027350"/>
          </a:xfrm>
          <a:custGeom>
            <a:avLst/>
            <a:gdLst/>
            <a:ahLst/>
            <a:cxnLst/>
            <a:rect r="r" b="b" t="t" l="l"/>
            <a:pathLst>
              <a:path h="3027350" w="2647555">
                <a:moveTo>
                  <a:pt x="0" y="0"/>
                </a:moveTo>
                <a:lnTo>
                  <a:pt x="2647555" y="0"/>
                </a:lnTo>
                <a:lnTo>
                  <a:pt x="2647555" y="3027350"/>
                </a:lnTo>
                <a:lnTo>
                  <a:pt x="0" y="3027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10467777" y="3572675"/>
            <a:ext cx="3225505" cy="435604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820223" y="6013740"/>
            <a:ext cx="2647555" cy="3027350"/>
          </a:xfrm>
          <a:custGeom>
            <a:avLst/>
            <a:gdLst/>
            <a:ahLst/>
            <a:cxnLst/>
            <a:rect r="r" b="b" t="t" l="l"/>
            <a:pathLst>
              <a:path h="3027350" w="2647555">
                <a:moveTo>
                  <a:pt x="0" y="0"/>
                </a:moveTo>
                <a:lnTo>
                  <a:pt x="2647554" y="0"/>
                </a:lnTo>
                <a:lnTo>
                  <a:pt x="2647554" y="3027350"/>
                </a:lnTo>
                <a:lnTo>
                  <a:pt x="0" y="3027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4521" y="1181100"/>
            <a:ext cx="1333895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INTERVIEW PROCESS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9379" y="2624541"/>
            <a:ext cx="3989052" cy="2655309"/>
            <a:chOff x="0" y="0"/>
            <a:chExt cx="5318736" cy="354041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318736" cy="3540413"/>
              <a:chOff x="0" y="0"/>
              <a:chExt cx="967181" cy="64380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967180" cy="643803"/>
              </a:xfrm>
              <a:custGeom>
                <a:avLst/>
                <a:gdLst/>
                <a:ahLst/>
                <a:cxnLst/>
                <a:rect r="r" b="b" t="t" l="l"/>
                <a:pathLst>
                  <a:path h="643803" w="967180">
                    <a:moveTo>
                      <a:pt x="0" y="0"/>
                    </a:moveTo>
                    <a:lnTo>
                      <a:pt x="967180" y="0"/>
                    </a:lnTo>
                    <a:lnTo>
                      <a:pt x="967180" y="643803"/>
                    </a:lnTo>
                    <a:lnTo>
                      <a:pt x="0" y="643803"/>
                    </a:lnTo>
                    <a:close/>
                  </a:path>
                </a:pathLst>
              </a:custGeom>
              <a:solidFill>
                <a:srgbClr val="5383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967181" cy="6247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067755" y="956940"/>
              <a:ext cx="3183227" cy="1147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2"/>
                </a:lnSpc>
              </a:pPr>
              <a:r>
                <a:rPr lang="en-US" sz="3129">
                  <a:solidFill>
                    <a:srgbClr val="FFFFFF"/>
                  </a:solidFill>
                  <a:latin typeface="Arimo Bold"/>
                </a:rPr>
                <a:t>Invite participant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93436" y="2624541"/>
            <a:ext cx="3823681" cy="2655309"/>
            <a:chOff x="0" y="0"/>
            <a:chExt cx="5098242" cy="35404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098242" cy="3540413"/>
              <a:chOff x="0" y="0"/>
              <a:chExt cx="966960" cy="67149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6960" cy="671494"/>
              </a:xfrm>
              <a:custGeom>
                <a:avLst/>
                <a:gdLst/>
                <a:ahLst/>
                <a:cxnLst/>
                <a:rect r="r" b="b" t="t" l="l"/>
                <a:pathLst>
                  <a:path h="671494" w="966960">
                    <a:moveTo>
                      <a:pt x="0" y="0"/>
                    </a:moveTo>
                    <a:lnTo>
                      <a:pt x="966960" y="0"/>
                    </a:lnTo>
                    <a:lnTo>
                      <a:pt x="966960" y="671494"/>
                    </a:lnTo>
                    <a:lnTo>
                      <a:pt x="0" y="671494"/>
                    </a:lnTo>
                    <a:close/>
                  </a:path>
                </a:pathLst>
              </a:custGeom>
              <a:solidFill>
                <a:srgbClr val="3139A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966960" cy="652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023490" y="730369"/>
              <a:ext cx="3051263" cy="2131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0"/>
                </a:lnSpc>
              </a:pPr>
              <a:r>
                <a:rPr lang="en-US" sz="3000">
                  <a:solidFill>
                    <a:srgbClr val="FFFFFF"/>
                  </a:solidFill>
                  <a:latin typeface="Arimo Bold"/>
                </a:rPr>
                <a:t>Coordinate time and place for interview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794939" y="2624541"/>
            <a:ext cx="3823681" cy="2655309"/>
            <a:chOff x="0" y="0"/>
            <a:chExt cx="5098242" cy="354041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098242" cy="3540413"/>
              <a:chOff x="0" y="0"/>
              <a:chExt cx="966960" cy="67149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66960" cy="671494"/>
              </a:xfrm>
              <a:custGeom>
                <a:avLst/>
                <a:gdLst/>
                <a:ahLst/>
                <a:cxnLst/>
                <a:rect r="r" b="b" t="t" l="l"/>
                <a:pathLst>
                  <a:path h="671494" w="966960">
                    <a:moveTo>
                      <a:pt x="0" y="0"/>
                    </a:moveTo>
                    <a:lnTo>
                      <a:pt x="966960" y="0"/>
                    </a:lnTo>
                    <a:lnTo>
                      <a:pt x="966960" y="671494"/>
                    </a:lnTo>
                    <a:lnTo>
                      <a:pt x="0" y="671494"/>
                    </a:lnTo>
                    <a:close/>
                  </a:path>
                </a:pathLst>
              </a:custGeom>
              <a:solidFill>
                <a:srgbClr val="5383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9050"/>
                <a:ext cx="966960" cy="652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023490" y="984076"/>
              <a:ext cx="3051263" cy="1610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0"/>
                </a:lnSpc>
              </a:pPr>
              <a:r>
                <a:rPr lang="en-US" sz="3000">
                  <a:solidFill>
                    <a:srgbClr val="FFFFFF"/>
                  </a:solidFill>
                  <a:latin typeface="Arimo Bold"/>
                </a:rPr>
                <a:t>Sign Consent form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65194" y="6602991"/>
            <a:ext cx="3823681" cy="2655309"/>
            <a:chOff x="0" y="0"/>
            <a:chExt cx="5098242" cy="354041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098242" cy="3540413"/>
              <a:chOff x="0" y="0"/>
              <a:chExt cx="966960" cy="67149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966960" cy="671494"/>
              </a:xfrm>
              <a:custGeom>
                <a:avLst/>
                <a:gdLst/>
                <a:ahLst/>
                <a:cxnLst/>
                <a:rect r="r" b="b" t="t" l="l"/>
                <a:pathLst>
                  <a:path h="671494" w="966960">
                    <a:moveTo>
                      <a:pt x="0" y="0"/>
                    </a:moveTo>
                    <a:lnTo>
                      <a:pt x="966960" y="0"/>
                    </a:lnTo>
                    <a:lnTo>
                      <a:pt x="966960" y="671494"/>
                    </a:lnTo>
                    <a:lnTo>
                      <a:pt x="0" y="671494"/>
                    </a:lnTo>
                    <a:close/>
                  </a:path>
                </a:pathLst>
              </a:custGeom>
              <a:solidFill>
                <a:srgbClr val="3139A8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9050"/>
                <a:ext cx="966960" cy="652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023490" y="730369"/>
              <a:ext cx="3051263" cy="2131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0"/>
                </a:lnSpc>
              </a:pPr>
              <a:r>
                <a:rPr lang="en-US" sz="3000">
                  <a:solidFill>
                    <a:srgbClr val="FFFFFF"/>
                  </a:solidFill>
                  <a:latin typeface="Arimo Bold"/>
                </a:rPr>
                <a:t>Ask Permission for Audio Recording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69754" y="6602991"/>
            <a:ext cx="3823681" cy="2655309"/>
            <a:chOff x="0" y="0"/>
            <a:chExt cx="5098242" cy="354041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5098242" cy="3540413"/>
              <a:chOff x="0" y="0"/>
              <a:chExt cx="966960" cy="67149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966960" cy="671494"/>
              </a:xfrm>
              <a:custGeom>
                <a:avLst/>
                <a:gdLst/>
                <a:ahLst/>
                <a:cxnLst/>
                <a:rect r="r" b="b" t="t" l="l"/>
                <a:pathLst>
                  <a:path h="671494" w="966960">
                    <a:moveTo>
                      <a:pt x="0" y="0"/>
                    </a:moveTo>
                    <a:lnTo>
                      <a:pt x="966960" y="0"/>
                    </a:lnTo>
                    <a:lnTo>
                      <a:pt x="966960" y="671494"/>
                    </a:lnTo>
                    <a:lnTo>
                      <a:pt x="0" y="671494"/>
                    </a:lnTo>
                    <a:close/>
                  </a:path>
                </a:pathLst>
              </a:custGeom>
              <a:solidFill>
                <a:srgbClr val="5383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9050"/>
                <a:ext cx="966960" cy="652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023490" y="1244426"/>
              <a:ext cx="3051263" cy="1089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0"/>
                </a:lnSpc>
              </a:pPr>
              <a:r>
                <a:rPr lang="en-US" sz="3000">
                  <a:solidFill>
                    <a:srgbClr val="FFFFFF"/>
                  </a:solidFill>
                  <a:latin typeface="Arimo Bold"/>
                </a:rPr>
                <a:t>Start Interview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5658432" y="3952196"/>
            <a:ext cx="163500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>
            <a:off x="11117117" y="3952196"/>
            <a:ext cx="167782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 flipH="true">
            <a:off x="13588875" y="5279851"/>
            <a:ext cx="1117905" cy="26507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 flipH="true">
            <a:off x="7293436" y="7930645"/>
            <a:ext cx="24717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633455"/>
            <a:ext cx="10390744" cy="11553911"/>
            <a:chOff x="0" y="0"/>
            <a:chExt cx="2627686" cy="2921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7686" cy="2921836"/>
            </a:xfrm>
            <a:custGeom>
              <a:avLst/>
              <a:gdLst/>
              <a:ahLst/>
              <a:cxnLst/>
              <a:rect r="r" b="b" t="t" l="l"/>
              <a:pathLst>
                <a:path h="2921836" w="2627686">
                  <a:moveTo>
                    <a:pt x="0" y="0"/>
                  </a:moveTo>
                  <a:lnTo>
                    <a:pt x="2627686" y="0"/>
                  </a:lnTo>
                  <a:lnTo>
                    <a:pt x="2627686" y="2921836"/>
                  </a:lnTo>
                  <a:lnTo>
                    <a:pt x="0" y="2921836"/>
                  </a:lnTo>
                  <a:close/>
                </a:path>
              </a:pathLst>
            </a:custGeom>
            <a:solidFill>
              <a:srgbClr val="F1EB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627686" cy="290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64989" y="2892806"/>
            <a:ext cx="3212765" cy="3183558"/>
          </a:xfrm>
          <a:custGeom>
            <a:avLst/>
            <a:gdLst/>
            <a:ahLst/>
            <a:cxnLst/>
            <a:rect r="r" b="b" t="t" l="l"/>
            <a:pathLst>
              <a:path h="3183558" w="3212765">
                <a:moveTo>
                  <a:pt x="0" y="0"/>
                </a:moveTo>
                <a:lnTo>
                  <a:pt x="3212765" y="0"/>
                </a:lnTo>
                <a:lnTo>
                  <a:pt x="3212765" y="3183558"/>
                </a:lnTo>
                <a:lnTo>
                  <a:pt x="0" y="3183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07781" y="2701480"/>
            <a:ext cx="4568371" cy="3374884"/>
          </a:xfrm>
          <a:custGeom>
            <a:avLst/>
            <a:gdLst/>
            <a:ahLst/>
            <a:cxnLst/>
            <a:rect r="r" b="b" t="t" l="l"/>
            <a:pathLst>
              <a:path h="3374884" w="4568371">
                <a:moveTo>
                  <a:pt x="0" y="0"/>
                </a:moveTo>
                <a:lnTo>
                  <a:pt x="4568371" y="0"/>
                </a:lnTo>
                <a:lnTo>
                  <a:pt x="4568371" y="3374884"/>
                </a:lnTo>
                <a:lnTo>
                  <a:pt x="0" y="3374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71372" y="686295"/>
            <a:ext cx="9945257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000000"/>
                </a:solidFill>
                <a:latin typeface="Be Vietnam Ultra-Bold"/>
              </a:rPr>
              <a:t>INTERVIEW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8292" y="6308206"/>
            <a:ext cx="4863565" cy="7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9"/>
              </a:lnSpc>
            </a:pPr>
            <a:r>
              <a:rPr lang="en-US" sz="3999">
                <a:solidFill>
                  <a:srgbClr val="FFFFFF"/>
                </a:solidFill>
                <a:latin typeface="Be Vietnam Medium"/>
              </a:rPr>
              <a:t>Quantitative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78626" y="6308206"/>
            <a:ext cx="4297525" cy="76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9"/>
              </a:lnSpc>
            </a:pPr>
            <a:r>
              <a:rPr lang="en-US" sz="3999">
                <a:solidFill>
                  <a:srgbClr val="000000"/>
                </a:solidFill>
                <a:latin typeface="Be Vietnam Medium"/>
              </a:rPr>
              <a:t>Qualitative Data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26693"/>
            <a:ext cx="11811676" cy="2483481"/>
          </a:xfrm>
          <a:custGeom>
            <a:avLst/>
            <a:gdLst/>
            <a:ahLst/>
            <a:cxnLst/>
            <a:rect r="r" b="b" t="t" l="l"/>
            <a:pathLst>
              <a:path h="2483481" w="11811676">
                <a:moveTo>
                  <a:pt x="0" y="0"/>
                </a:moveTo>
                <a:lnTo>
                  <a:pt x="11811676" y="0"/>
                </a:lnTo>
                <a:lnTo>
                  <a:pt x="11811676" y="2483481"/>
                </a:lnTo>
                <a:lnTo>
                  <a:pt x="0" y="2483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4538" y="5852093"/>
            <a:ext cx="8013831" cy="3595610"/>
          </a:xfrm>
          <a:custGeom>
            <a:avLst/>
            <a:gdLst/>
            <a:ahLst/>
            <a:cxnLst/>
            <a:rect r="r" b="b" t="t" l="l"/>
            <a:pathLst>
              <a:path h="3595610" w="8013831">
                <a:moveTo>
                  <a:pt x="0" y="0"/>
                </a:moveTo>
                <a:lnTo>
                  <a:pt x="8013831" y="0"/>
                </a:lnTo>
                <a:lnTo>
                  <a:pt x="8013831" y="3595610"/>
                </a:lnTo>
                <a:lnTo>
                  <a:pt x="0" y="3595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3650" y="923925"/>
            <a:ext cx="81442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SOME QUANTITATIVE DATA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80887"/>
            <a:ext cx="6892915" cy="5706527"/>
          </a:xfrm>
          <a:custGeom>
            <a:avLst/>
            <a:gdLst/>
            <a:ahLst/>
            <a:cxnLst/>
            <a:rect r="r" b="b" t="t" l="l"/>
            <a:pathLst>
              <a:path h="5706527" w="6892915">
                <a:moveTo>
                  <a:pt x="0" y="0"/>
                </a:moveTo>
                <a:lnTo>
                  <a:pt x="6892915" y="0"/>
                </a:lnTo>
                <a:lnTo>
                  <a:pt x="6892915" y="5706526"/>
                </a:lnTo>
                <a:lnTo>
                  <a:pt x="0" y="570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70777" y="2880887"/>
            <a:ext cx="9088523" cy="6077658"/>
          </a:xfrm>
          <a:custGeom>
            <a:avLst/>
            <a:gdLst/>
            <a:ahLst/>
            <a:cxnLst/>
            <a:rect r="r" b="b" t="t" l="l"/>
            <a:pathLst>
              <a:path h="6077658" w="9088523">
                <a:moveTo>
                  <a:pt x="0" y="0"/>
                </a:moveTo>
                <a:lnTo>
                  <a:pt x="9088523" y="0"/>
                </a:lnTo>
                <a:lnTo>
                  <a:pt x="9088523" y="6077658"/>
                </a:lnTo>
                <a:lnTo>
                  <a:pt x="0" y="6077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3650" y="923925"/>
            <a:ext cx="81442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SOME QUANTITATIVE DATA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3410" y="2507801"/>
            <a:ext cx="9784712" cy="7520379"/>
          </a:xfrm>
          <a:custGeom>
            <a:avLst/>
            <a:gdLst/>
            <a:ahLst/>
            <a:cxnLst/>
            <a:rect r="r" b="b" t="t" l="l"/>
            <a:pathLst>
              <a:path h="7520379" w="9784712">
                <a:moveTo>
                  <a:pt x="0" y="0"/>
                </a:moveTo>
                <a:lnTo>
                  <a:pt x="9784712" y="0"/>
                </a:lnTo>
                <a:lnTo>
                  <a:pt x="9784712" y="7520380"/>
                </a:lnTo>
                <a:lnTo>
                  <a:pt x="0" y="7520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01650" y="923925"/>
            <a:ext cx="966823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HIGH LEVEL NETWORK DIAGRAM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987" y="2310918"/>
            <a:ext cx="9788821" cy="7520379"/>
          </a:xfrm>
          <a:custGeom>
            <a:avLst/>
            <a:gdLst/>
            <a:ahLst/>
            <a:cxnLst/>
            <a:rect r="r" b="b" t="t" l="l"/>
            <a:pathLst>
              <a:path h="7520379" w="9788821">
                <a:moveTo>
                  <a:pt x="0" y="0"/>
                </a:moveTo>
                <a:lnTo>
                  <a:pt x="9788821" y="0"/>
                </a:lnTo>
                <a:lnTo>
                  <a:pt x="9788821" y="7520379"/>
                </a:lnTo>
                <a:lnTo>
                  <a:pt x="0" y="7520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3367" y="3268762"/>
            <a:ext cx="7622155" cy="5989538"/>
          </a:xfrm>
          <a:custGeom>
            <a:avLst/>
            <a:gdLst/>
            <a:ahLst/>
            <a:cxnLst/>
            <a:rect r="r" b="b" t="t" l="l"/>
            <a:pathLst>
              <a:path h="5989538" w="7622155">
                <a:moveTo>
                  <a:pt x="0" y="0"/>
                </a:moveTo>
                <a:lnTo>
                  <a:pt x="7622155" y="0"/>
                </a:lnTo>
                <a:lnTo>
                  <a:pt x="7622155" y="5989538"/>
                </a:lnTo>
                <a:lnTo>
                  <a:pt x="0" y="5989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29397" y="923925"/>
            <a:ext cx="761273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THREAT MODEL DIAGRAM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3752" y="3730967"/>
            <a:ext cx="11400496" cy="5138445"/>
          </a:xfrm>
          <a:custGeom>
            <a:avLst/>
            <a:gdLst/>
            <a:ahLst/>
            <a:cxnLst/>
            <a:rect r="r" b="b" t="t" l="l"/>
            <a:pathLst>
              <a:path h="5138445" w="11400496">
                <a:moveTo>
                  <a:pt x="0" y="0"/>
                </a:moveTo>
                <a:lnTo>
                  <a:pt x="11400496" y="0"/>
                </a:lnTo>
                <a:lnTo>
                  <a:pt x="11400496" y="5138445"/>
                </a:lnTo>
                <a:lnTo>
                  <a:pt x="0" y="5138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1022" y="923925"/>
            <a:ext cx="636948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THREAT EVALUATION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82609"/>
            <a:ext cx="372522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383FF"/>
                </a:solidFill>
                <a:latin typeface="Arimo Bold"/>
              </a:rPr>
              <a:t>LIKELIHOOD TABLE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6609" y="3226524"/>
            <a:ext cx="7798315" cy="7060476"/>
          </a:xfrm>
          <a:custGeom>
            <a:avLst/>
            <a:gdLst/>
            <a:ahLst/>
            <a:cxnLst/>
            <a:rect r="r" b="b" t="t" l="l"/>
            <a:pathLst>
              <a:path h="7060476" w="7798315">
                <a:moveTo>
                  <a:pt x="0" y="0"/>
                </a:moveTo>
                <a:lnTo>
                  <a:pt x="7798314" y="0"/>
                </a:lnTo>
                <a:lnTo>
                  <a:pt x="7798314" y="7060476"/>
                </a:lnTo>
                <a:lnTo>
                  <a:pt x="0" y="7060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1022" y="923925"/>
            <a:ext cx="636948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THREAT EVALUATION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85726"/>
            <a:ext cx="4614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383FF"/>
                </a:solidFill>
                <a:latin typeface="Arimo Bold"/>
              </a:rPr>
              <a:t>CONSEQUENCES TABLE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1639016"/>
            <a:ext cx="838593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BACKGROUND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3228975"/>
            <a:ext cx="7570711" cy="602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3139A8"/>
                </a:solidFill>
                <a:latin typeface="Quicksand Medium"/>
              </a:rPr>
              <a:t>“44% increase in cyberattack since 2022” -Checkpoint Blog</a:t>
            </a:r>
          </a:p>
          <a:p>
            <a:pPr>
              <a:lnSpc>
                <a:spcPts val="4049"/>
              </a:lnSpc>
            </a:pPr>
          </a:p>
          <a:p>
            <a:pPr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3139A8"/>
                </a:solidFill>
                <a:latin typeface="Quicksand Medium"/>
              </a:rPr>
              <a:t>2200 cyberattacks every day according to research in 2017</a:t>
            </a:r>
          </a:p>
          <a:p>
            <a:pPr>
              <a:lnSpc>
                <a:spcPts val="4049"/>
              </a:lnSpc>
            </a:pPr>
          </a:p>
          <a:p>
            <a:pPr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3139A8"/>
                </a:solidFill>
                <a:latin typeface="Quicksand Medium"/>
              </a:rPr>
              <a:t>28778 new vulnerabilities was discovered in 2023, an increase of more than 3000 compared to 2022 according to CVE</a:t>
            </a:r>
          </a:p>
          <a:p>
            <a:pPr>
              <a:lnSpc>
                <a:spcPts val="4049"/>
              </a:lnSpc>
            </a:pPr>
          </a:p>
          <a:p>
            <a:pPr marL="539749" indent="-269875" lvl="1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3139A8"/>
                </a:solidFill>
                <a:latin typeface="Quicksand Medium"/>
              </a:rPr>
              <a:t>A recent cyberattack at the University of Winnipeg occurred on March 24, 2024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45531" y="1486616"/>
            <a:ext cx="7313769" cy="7313769"/>
            <a:chOff x="0" y="0"/>
            <a:chExt cx="3282950" cy="3282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49098" y="3273766"/>
            <a:ext cx="12789805" cy="5984534"/>
          </a:xfrm>
          <a:custGeom>
            <a:avLst/>
            <a:gdLst/>
            <a:ahLst/>
            <a:cxnLst/>
            <a:rect r="r" b="b" t="t" l="l"/>
            <a:pathLst>
              <a:path h="5984534" w="12789805">
                <a:moveTo>
                  <a:pt x="0" y="0"/>
                </a:moveTo>
                <a:lnTo>
                  <a:pt x="12789804" y="0"/>
                </a:lnTo>
                <a:lnTo>
                  <a:pt x="12789804" y="5984534"/>
                </a:lnTo>
                <a:lnTo>
                  <a:pt x="0" y="598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1022" y="923925"/>
            <a:ext cx="636948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THREAT EVALUATION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62674"/>
            <a:ext cx="247650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383FF"/>
                </a:solidFill>
                <a:latin typeface="Arimo Bold"/>
              </a:rPr>
              <a:t>RISK MATRIX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1934" y="2999990"/>
            <a:ext cx="11124133" cy="5763645"/>
          </a:xfrm>
          <a:custGeom>
            <a:avLst/>
            <a:gdLst/>
            <a:ahLst/>
            <a:cxnLst/>
            <a:rect r="r" b="b" t="t" l="l"/>
            <a:pathLst>
              <a:path h="5763645" w="11124133">
                <a:moveTo>
                  <a:pt x="0" y="0"/>
                </a:moveTo>
                <a:lnTo>
                  <a:pt x="11124132" y="0"/>
                </a:lnTo>
                <a:lnTo>
                  <a:pt x="11124132" y="5763645"/>
                </a:lnTo>
                <a:lnTo>
                  <a:pt x="0" y="5763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1022" y="923925"/>
            <a:ext cx="636948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THREAT EVALUATION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11894"/>
            <a:ext cx="372582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383FF"/>
                </a:solidFill>
                <a:latin typeface="Arimo Bold"/>
              </a:rPr>
              <a:t>RISK  LEVEL TABLE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61072"/>
            <a:ext cx="8115300" cy="4511262"/>
          </a:xfrm>
          <a:custGeom>
            <a:avLst/>
            <a:gdLst/>
            <a:ahLst/>
            <a:cxnLst/>
            <a:rect r="r" b="b" t="t" l="l"/>
            <a:pathLst>
              <a:path h="4511262" w="8115300">
                <a:moveTo>
                  <a:pt x="0" y="0"/>
                </a:moveTo>
                <a:lnTo>
                  <a:pt x="8115300" y="0"/>
                </a:lnTo>
                <a:lnTo>
                  <a:pt x="8115300" y="4511262"/>
                </a:lnTo>
                <a:lnTo>
                  <a:pt x="0" y="451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03926" y="3336456"/>
            <a:ext cx="7755374" cy="4538859"/>
          </a:xfrm>
          <a:custGeom>
            <a:avLst/>
            <a:gdLst/>
            <a:ahLst/>
            <a:cxnLst/>
            <a:rect r="r" b="b" t="t" l="l"/>
            <a:pathLst>
              <a:path h="4538859" w="7755374">
                <a:moveTo>
                  <a:pt x="0" y="0"/>
                </a:moveTo>
                <a:lnTo>
                  <a:pt x="7755374" y="0"/>
                </a:lnTo>
                <a:lnTo>
                  <a:pt x="7755374" y="4538859"/>
                </a:lnTo>
                <a:lnTo>
                  <a:pt x="0" y="4538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51022" y="923925"/>
            <a:ext cx="636948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THREAT 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8617" y="2111894"/>
            <a:ext cx="306978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383FF"/>
                </a:solidFill>
                <a:latin typeface="Arimo Bold"/>
              </a:rPr>
              <a:t>RISK  REGISTRY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03552"/>
            <a:ext cx="3577824" cy="2732156"/>
          </a:xfrm>
          <a:custGeom>
            <a:avLst/>
            <a:gdLst/>
            <a:ahLst/>
            <a:cxnLst/>
            <a:rect r="r" b="b" t="t" l="l"/>
            <a:pathLst>
              <a:path h="2732156" w="3577824">
                <a:moveTo>
                  <a:pt x="0" y="0"/>
                </a:moveTo>
                <a:lnTo>
                  <a:pt x="3577824" y="0"/>
                </a:lnTo>
                <a:lnTo>
                  <a:pt x="3577824" y="2732156"/>
                </a:lnTo>
                <a:lnTo>
                  <a:pt x="0" y="273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11509" y="2903552"/>
            <a:ext cx="2799212" cy="2732156"/>
          </a:xfrm>
          <a:custGeom>
            <a:avLst/>
            <a:gdLst/>
            <a:ahLst/>
            <a:cxnLst/>
            <a:rect r="r" b="b" t="t" l="l"/>
            <a:pathLst>
              <a:path h="2732156" w="2799212">
                <a:moveTo>
                  <a:pt x="0" y="0"/>
                </a:moveTo>
                <a:lnTo>
                  <a:pt x="2799211" y="0"/>
                </a:lnTo>
                <a:lnTo>
                  <a:pt x="2799211" y="2732156"/>
                </a:lnTo>
                <a:lnTo>
                  <a:pt x="0" y="2732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70357" y="2903552"/>
            <a:ext cx="2990048" cy="2732156"/>
          </a:xfrm>
          <a:custGeom>
            <a:avLst/>
            <a:gdLst/>
            <a:ahLst/>
            <a:cxnLst/>
            <a:rect r="r" b="b" t="t" l="l"/>
            <a:pathLst>
              <a:path h="2732156" w="2990048">
                <a:moveTo>
                  <a:pt x="0" y="0"/>
                </a:moveTo>
                <a:lnTo>
                  <a:pt x="2990048" y="0"/>
                </a:lnTo>
                <a:lnTo>
                  <a:pt x="2990048" y="2732156"/>
                </a:lnTo>
                <a:lnTo>
                  <a:pt x="0" y="2732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86787" y="2903552"/>
            <a:ext cx="2458941" cy="2732156"/>
          </a:xfrm>
          <a:custGeom>
            <a:avLst/>
            <a:gdLst/>
            <a:ahLst/>
            <a:cxnLst/>
            <a:rect r="r" b="b" t="t" l="l"/>
            <a:pathLst>
              <a:path h="2732156" w="2458941">
                <a:moveTo>
                  <a:pt x="0" y="0"/>
                </a:moveTo>
                <a:lnTo>
                  <a:pt x="2458941" y="0"/>
                </a:lnTo>
                <a:lnTo>
                  <a:pt x="2458941" y="2732156"/>
                </a:lnTo>
                <a:lnTo>
                  <a:pt x="0" y="27321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3596" y="666750"/>
            <a:ext cx="11240743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00"/>
              </a:lnSpc>
            </a:pPr>
            <a:r>
              <a:rPr lang="en-US" sz="5000" spc="-210">
                <a:solidFill>
                  <a:srgbClr val="FFFFFF"/>
                </a:solidFill>
                <a:latin typeface="Be Vietnam Ultra-Bold"/>
              </a:rPr>
              <a:t>IDENTIFIED VULNERABILITIES AND RISKS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7649" y="6053525"/>
            <a:ext cx="32199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D696E"/>
                </a:solidFill>
                <a:latin typeface="Canva Sans Bold"/>
              </a:rPr>
              <a:t>PHYSICAL SECURITY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78254" y="6053525"/>
            <a:ext cx="386572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D696E"/>
                </a:solidFill>
                <a:latin typeface="Canva Sans Bold"/>
              </a:rPr>
              <a:t>RESOURCE CONSTRAINT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27369" y="5834450"/>
            <a:ext cx="407602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D696E"/>
                </a:solidFill>
                <a:latin typeface="Canva Sans Bold"/>
              </a:rPr>
              <a:t>ADVANDED  PERSISTANT THREAT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77281" y="5834450"/>
            <a:ext cx="407602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D696E"/>
                </a:solidFill>
                <a:latin typeface="Canva Sans Bold"/>
              </a:rPr>
              <a:t>ZERO-DAY VUNERBILITIES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217" y="2952773"/>
            <a:ext cx="1846561" cy="2732156"/>
          </a:xfrm>
          <a:custGeom>
            <a:avLst/>
            <a:gdLst/>
            <a:ahLst/>
            <a:cxnLst/>
            <a:rect r="r" b="b" t="t" l="l"/>
            <a:pathLst>
              <a:path h="2732156" w="1846561">
                <a:moveTo>
                  <a:pt x="0" y="0"/>
                </a:moveTo>
                <a:lnTo>
                  <a:pt x="1846560" y="0"/>
                </a:lnTo>
                <a:lnTo>
                  <a:pt x="1846560" y="2732156"/>
                </a:lnTo>
                <a:lnTo>
                  <a:pt x="0" y="273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4272" y="2952773"/>
            <a:ext cx="2732156" cy="2732156"/>
          </a:xfrm>
          <a:custGeom>
            <a:avLst/>
            <a:gdLst/>
            <a:ahLst/>
            <a:cxnLst/>
            <a:rect r="r" b="b" t="t" l="l"/>
            <a:pathLst>
              <a:path h="2732156" w="2732156">
                <a:moveTo>
                  <a:pt x="0" y="0"/>
                </a:moveTo>
                <a:lnTo>
                  <a:pt x="2732157" y="0"/>
                </a:lnTo>
                <a:lnTo>
                  <a:pt x="2732157" y="2732156"/>
                </a:lnTo>
                <a:lnTo>
                  <a:pt x="0" y="2732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63815" y="2952773"/>
            <a:ext cx="3544071" cy="2732156"/>
          </a:xfrm>
          <a:custGeom>
            <a:avLst/>
            <a:gdLst/>
            <a:ahLst/>
            <a:cxnLst/>
            <a:rect r="r" b="b" t="t" l="l"/>
            <a:pathLst>
              <a:path h="2732156" w="3544071">
                <a:moveTo>
                  <a:pt x="0" y="0"/>
                </a:moveTo>
                <a:lnTo>
                  <a:pt x="3544071" y="0"/>
                </a:lnTo>
                <a:lnTo>
                  <a:pt x="3544071" y="2732156"/>
                </a:lnTo>
                <a:lnTo>
                  <a:pt x="0" y="2732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56351" y="3063981"/>
            <a:ext cx="4368246" cy="2620948"/>
          </a:xfrm>
          <a:custGeom>
            <a:avLst/>
            <a:gdLst/>
            <a:ahLst/>
            <a:cxnLst/>
            <a:rect r="r" b="b" t="t" l="l"/>
            <a:pathLst>
              <a:path h="2620948" w="4368246">
                <a:moveTo>
                  <a:pt x="0" y="0"/>
                </a:moveTo>
                <a:lnTo>
                  <a:pt x="4368247" y="0"/>
                </a:lnTo>
                <a:lnTo>
                  <a:pt x="4368247" y="2620948"/>
                </a:lnTo>
                <a:lnTo>
                  <a:pt x="0" y="2620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3596" y="666750"/>
            <a:ext cx="1106847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00"/>
              </a:lnSpc>
            </a:pPr>
            <a:r>
              <a:rPr lang="en-US" sz="5000" spc="-210">
                <a:solidFill>
                  <a:srgbClr val="FFFFFF"/>
                </a:solidFill>
                <a:latin typeface="Be Vietnam Ultra-Bold"/>
              </a:rPr>
              <a:t>IDENTIFIED VULNERABILITIES AND RISKS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02746"/>
            <a:ext cx="2628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6C892"/>
                </a:solidFill>
                <a:latin typeface="Canva Sans Bold"/>
              </a:rPr>
              <a:t>INSIDER THREAT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90834" y="6102746"/>
            <a:ext cx="273903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D696E"/>
                </a:solidFill>
                <a:latin typeface="Canva Sans Bold"/>
              </a:rPr>
              <a:t>OUTSIDE THREAT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7838" y="6102746"/>
            <a:ext cx="40760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BBB01F"/>
                </a:solidFill>
                <a:latin typeface="Canva Sans Bold"/>
              </a:rPr>
              <a:t>FILELESS MALWARE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02462" y="6102746"/>
            <a:ext cx="40760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BBB01F"/>
                </a:solidFill>
                <a:latin typeface="Canva Sans Bold"/>
              </a:rPr>
              <a:t>PHISHING ATTACK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22871"/>
            <a:ext cx="2909671" cy="2862058"/>
          </a:xfrm>
          <a:custGeom>
            <a:avLst/>
            <a:gdLst/>
            <a:ahLst/>
            <a:cxnLst/>
            <a:rect r="r" b="b" t="t" l="l"/>
            <a:pathLst>
              <a:path h="2862058" w="2909671">
                <a:moveTo>
                  <a:pt x="0" y="0"/>
                </a:moveTo>
                <a:lnTo>
                  <a:pt x="2909671" y="0"/>
                </a:lnTo>
                <a:lnTo>
                  <a:pt x="2909671" y="2862058"/>
                </a:lnTo>
                <a:lnTo>
                  <a:pt x="0" y="2862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3553" y="2822871"/>
            <a:ext cx="2773594" cy="2862058"/>
          </a:xfrm>
          <a:custGeom>
            <a:avLst/>
            <a:gdLst/>
            <a:ahLst/>
            <a:cxnLst/>
            <a:rect r="r" b="b" t="t" l="l"/>
            <a:pathLst>
              <a:path h="2862058" w="2773594">
                <a:moveTo>
                  <a:pt x="0" y="0"/>
                </a:moveTo>
                <a:lnTo>
                  <a:pt x="2773595" y="0"/>
                </a:lnTo>
                <a:lnTo>
                  <a:pt x="2773595" y="2862058"/>
                </a:lnTo>
                <a:lnTo>
                  <a:pt x="0" y="2862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81015" y="2822871"/>
            <a:ext cx="2909671" cy="2862058"/>
          </a:xfrm>
          <a:custGeom>
            <a:avLst/>
            <a:gdLst/>
            <a:ahLst/>
            <a:cxnLst/>
            <a:rect r="r" b="b" t="t" l="l"/>
            <a:pathLst>
              <a:path h="2862058" w="2909671">
                <a:moveTo>
                  <a:pt x="0" y="0"/>
                </a:moveTo>
                <a:lnTo>
                  <a:pt x="2909671" y="0"/>
                </a:lnTo>
                <a:lnTo>
                  <a:pt x="2909671" y="2862058"/>
                </a:lnTo>
                <a:lnTo>
                  <a:pt x="0" y="286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97208" y="2822871"/>
            <a:ext cx="3086533" cy="2862058"/>
          </a:xfrm>
          <a:custGeom>
            <a:avLst/>
            <a:gdLst/>
            <a:ahLst/>
            <a:cxnLst/>
            <a:rect r="r" b="b" t="t" l="l"/>
            <a:pathLst>
              <a:path h="2862058" w="3086533">
                <a:moveTo>
                  <a:pt x="0" y="0"/>
                </a:moveTo>
                <a:lnTo>
                  <a:pt x="3086533" y="0"/>
                </a:lnTo>
                <a:lnTo>
                  <a:pt x="3086533" y="2862058"/>
                </a:lnTo>
                <a:lnTo>
                  <a:pt x="0" y="2862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3596" y="666750"/>
            <a:ext cx="1106847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00"/>
              </a:lnSpc>
            </a:pPr>
            <a:r>
              <a:rPr lang="en-US" sz="5000" spc="-210">
                <a:solidFill>
                  <a:srgbClr val="FFFFFF"/>
                </a:solidFill>
                <a:latin typeface="Be Vietnam Ultra-Bold"/>
              </a:rPr>
              <a:t>IDENTIFIED VULNERABILITIES AND RISKS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4249" y="6102746"/>
            <a:ext cx="14570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BBB01F"/>
                </a:solidFill>
                <a:latin typeface="Canva Sans Bold"/>
              </a:rPr>
              <a:t>POLICIES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40114" y="6102746"/>
            <a:ext cx="284047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6C892"/>
                </a:solidFill>
                <a:latin typeface="Canva Sans Bold"/>
              </a:rPr>
              <a:t>UPDATE PROCESS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7838" y="6102746"/>
            <a:ext cx="407602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6C892"/>
                </a:solidFill>
                <a:latin typeface="Canva Sans Bold"/>
              </a:rPr>
              <a:t>ACCESS AND PRIVILEGE CONTROL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02462" y="6102746"/>
            <a:ext cx="40760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6C892"/>
                </a:solidFill>
                <a:latin typeface="Canva Sans Bold"/>
              </a:rPr>
              <a:t>COMMUNICATION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79361"/>
            <a:ext cx="1953652" cy="1918131"/>
          </a:xfrm>
          <a:custGeom>
            <a:avLst/>
            <a:gdLst/>
            <a:ahLst/>
            <a:cxnLst/>
            <a:rect r="r" b="b" t="t" l="l"/>
            <a:pathLst>
              <a:path h="1918131" w="1953652">
                <a:moveTo>
                  <a:pt x="0" y="0"/>
                </a:moveTo>
                <a:lnTo>
                  <a:pt x="1953652" y="0"/>
                </a:lnTo>
                <a:lnTo>
                  <a:pt x="1953652" y="1918131"/>
                </a:lnTo>
                <a:lnTo>
                  <a:pt x="0" y="1918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34590" y="2579361"/>
            <a:ext cx="1454292" cy="1918131"/>
          </a:xfrm>
          <a:custGeom>
            <a:avLst/>
            <a:gdLst/>
            <a:ahLst/>
            <a:cxnLst/>
            <a:rect r="r" b="b" t="t" l="l"/>
            <a:pathLst>
              <a:path h="1918131" w="1454292">
                <a:moveTo>
                  <a:pt x="0" y="0"/>
                </a:moveTo>
                <a:lnTo>
                  <a:pt x="1454292" y="0"/>
                </a:lnTo>
                <a:lnTo>
                  <a:pt x="1454292" y="1918131"/>
                </a:lnTo>
                <a:lnTo>
                  <a:pt x="0" y="191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02599" y="2579361"/>
            <a:ext cx="1918131" cy="1918131"/>
          </a:xfrm>
          <a:custGeom>
            <a:avLst/>
            <a:gdLst/>
            <a:ahLst/>
            <a:cxnLst/>
            <a:rect r="r" b="b" t="t" l="l"/>
            <a:pathLst>
              <a:path h="1918131" w="1918131">
                <a:moveTo>
                  <a:pt x="0" y="0"/>
                </a:moveTo>
                <a:lnTo>
                  <a:pt x="1918131" y="0"/>
                </a:lnTo>
                <a:lnTo>
                  <a:pt x="1918131" y="1918131"/>
                </a:lnTo>
                <a:lnTo>
                  <a:pt x="0" y="1918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80643" y="2579361"/>
            <a:ext cx="2523857" cy="1918131"/>
          </a:xfrm>
          <a:custGeom>
            <a:avLst/>
            <a:gdLst/>
            <a:ahLst/>
            <a:cxnLst/>
            <a:rect r="r" b="b" t="t" l="l"/>
            <a:pathLst>
              <a:path h="1918131" w="2523857">
                <a:moveTo>
                  <a:pt x="0" y="0"/>
                </a:moveTo>
                <a:lnTo>
                  <a:pt x="2523856" y="0"/>
                </a:lnTo>
                <a:lnTo>
                  <a:pt x="2523856" y="1918131"/>
                </a:lnTo>
                <a:lnTo>
                  <a:pt x="0" y="19181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4124" y="2579361"/>
            <a:ext cx="1918131" cy="1918131"/>
          </a:xfrm>
          <a:custGeom>
            <a:avLst/>
            <a:gdLst/>
            <a:ahLst/>
            <a:cxnLst/>
            <a:rect r="r" b="b" t="t" l="l"/>
            <a:pathLst>
              <a:path h="1918131" w="1918131">
                <a:moveTo>
                  <a:pt x="0" y="0"/>
                </a:moveTo>
                <a:lnTo>
                  <a:pt x="1918131" y="0"/>
                </a:lnTo>
                <a:lnTo>
                  <a:pt x="1918131" y="1918131"/>
                </a:lnTo>
                <a:lnTo>
                  <a:pt x="0" y="19181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41880" y="2579361"/>
            <a:ext cx="2317819" cy="1918131"/>
          </a:xfrm>
          <a:custGeom>
            <a:avLst/>
            <a:gdLst/>
            <a:ahLst/>
            <a:cxnLst/>
            <a:rect r="r" b="b" t="t" l="l"/>
            <a:pathLst>
              <a:path h="1918131" w="2317819">
                <a:moveTo>
                  <a:pt x="0" y="0"/>
                </a:moveTo>
                <a:lnTo>
                  <a:pt x="2317820" y="0"/>
                </a:lnTo>
                <a:lnTo>
                  <a:pt x="2317820" y="1918131"/>
                </a:lnTo>
                <a:lnTo>
                  <a:pt x="0" y="1918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21477" y="6471620"/>
            <a:ext cx="2445046" cy="2373917"/>
          </a:xfrm>
          <a:custGeom>
            <a:avLst/>
            <a:gdLst/>
            <a:ahLst/>
            <a:cxnLst/>
            <a:rect r="r" b="b" t="t" l="l"/>
            <a:pathLst>
              <a:path h="2373917" w="2445046">
                <a:moveTo>
                  <a:pt x="0" y="0"/>
                </a:moveTo>
                <a:lnTo>
                  <a:pt x="2445046" y="0"/>
                </a:lnTo>
                <a:lnTo>
                  <a:pt x="2445046" y="2373917"/>
                </a:lnTo>
                <a:lnTo>
                  <a:pt x="0" y="2373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51032" y="1066800"/>
            <a:ext cx="8385935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RECOMMENDATIONS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661836"/>
            <a:ext cx="1953652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mo Bold"/>
              </a:rPr>
              <a:t>MOVE SHARED PRINTER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84910" y="4661836"/>
            <a:ext cx="1953652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mo Bold"/>
              </a:rPr>
              <a:t>FINGER-PRINT LOCKS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61787" y="4880911"/>
            <a:ext cx="219975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mo Bold"/>
              </a:rPr>
              <a:t>HIRE MORE PERSONNEL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42693" y="4880911"/>
            <a:ext cx="219975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mo Bold"/>
              </a:rPr>
              <a:t>NO EDUROAM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73312" y="4880911"/>
            <a:ext cx="219975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mo Bold"/>
              </a:rPr>
              <a:t>LIMITED INTERNET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01743" y="4880911"/>
            <a:ext cx="219975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mo Bold"/>
              </a:rPr>
              <a:t>VIRTUAL MACHINE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8083" y="9013825"/>
            <a:ext cx="39518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mo Bold"/>
              </a:rPr>
              <a:t>PHISHING AWARENESS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42438" y="3505393"/>
            <a:ext cx="9507798" cy="5752907"/>
          </a:xfrm>
          <a:custGeom>
            <a:avLst/>
            <a:gdLst/>
            <a:ahLst/>
            <a:cxnLst/>
            <a:rect r="r" b="b" t="t" l="l"/>
            <a:pathLst>
              <a:path h="5752907" w="9507798">
                <a:moveTo>
                  <a:pt x="0" y="0"/>
                </a:moveTo>
                <a:lnTo>
                  <a:pt x="9507799" y="0"/>
                </a:lnTo>
                <a:lnTo>
                  <a:pt x="9507799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27520" y="923925"/>
            <a:ext cx="621649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31830"/>
            <a:ext cx="429768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383FF"/>
                </a:solidFill>
                <a:latin typeface="Arimo Bold"/>
              </a:rPr>
              <a:t>3-2-2 BACKUP SYSTEM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6930" y="3174281"/>
            <a:ext cx="11534769" cy="1969219"/>
            <a:chOff x="0" y="0"/>
            <a:chExt cx="2916995" cy="497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6995" cy="497990"/>
            </a:xfrm>
            <a:custGeom>
              <a:avLst/>
              <a:gdLst/>
              <a:ahLst/>
              <a:cxnLst/>
              <a:rect r="r" b="b" t="t" l="l"/>
              <a:pathLst>
                <a:path h="497990" w="2916995">
                  <a:moveTo>
                    <a:pt x="0" y="0"/>
                  </a:moveTo>
                  <a:lnTo>
                    <a:pt x="2916995" y="0"/>
                  </a:lnTo>
                  <a:lnTo>
                    <a:pt x="2916995" y="497990"/>
                  </a:lnTo>
                  <a:lnTo>
                    <a:pt x="0" y="497990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916995" cy="478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02283" y="3719609"/>
            <a:ext cx="1651679" cy="72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99841" y="3576734"/>
            <a:ext cx="8982483" cy="86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300">
                <a:solidFill>
                  <a:srgbClr val="FFFFFF"/>
                </a:solidFill>
                <a:latin typeface="Montserrat Medium"/>
              </a:rPr>
              <a:t>Inform the department chair and TSC cybersecurity team about the incident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35754" y="544513"/>
            <a:ext cx="621649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RECOMMENDATIONS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9127" y="1841180"/>
            <a:ext cx="516528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383FF"/>
                </a:solidFill>
                <a:latin typeface="Arimo Bold"/>
              </a:rPr>
              <a:t>INCIDENT RESPONSE PLAN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099841" y="5388876"/>
            <a:ext cx="11534769" cy="1969219"/>
            <a:chOff x="0" y="0"/>
            <a:chExt cx="2916995" cy="4979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6995" cy="497990"/>
            </a:xfrm>
            <a:custGeom>
              <a:avLst/>
              <a:gdLst/>
              <a:ahLst/>
              <a:cxnLst/>
              <a:rect r="r" b="b" t="t" l="l"/>
              <a:pathLst>
                <a:path h="497990" w="2916995">
                  <a:moveTo>
                    <a:pt x="0" y="0"/>
                  </a:moveTo>
                  <a:lnTo>
                    <a:pt x="2916995" y="0"/>
                  </a:lnTo>
                  <a:lnTo>
                    <a:pt x="2916995" y="497990"/>
                  </a:lnTo>
                  <a:lnTo>
                    <a:pt x="0" y="497990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2916995" cy="478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516427" y="5934204"/>
            <a:ext cx="1651679" cy="72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32753" y="5791329"/>
            <a:ext cx="8982483" cy="131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300">
                <a:solidFill>
                  <a:srgbClr val="FFFFFF"/>
                </a:solidFill>
                <a:latin typeface="Montserrat Medium"/>
              </a:rPr>
              <a:t>Compile as much relevant information as possible while waiting for a response from the Technology Solution Center cybersecurity team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732753" y="7605745"/>
            <a:ext cx="11534769" cy="1969219"/>
            <a:chOff x="0" y="0"/>
            <a:chExt cx="2916995" cy="4979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16995" cy="497990"/>
            </a:xfrm>
            <a:custGeom>
              <a:avLst/>
              <a:gdLst/>
              <a:ahLst/>
              <a:cxnLst/>
              <a:rect r="r" b="b" t="t" l="l"/>
              <a:pathLst>
                <a:path h="497990" w="2916995">
                  <a:moveTo>
                    <a:pt x="0" y="0"/>
                  </a:moveTo>
                  <a:lnTo>
                    <a:pt x="2916995" y="0"/>
                  </a:lnTo>
                  <a:lnTo>
                    <a:pt x="2916995" y="497990"/>
                  </a:lnTo>
                  <a:lnTo>
                    <a:pt x="0" y="497990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2916995" cy="478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168106" y="8151074"/>
            <a:ext cx="1651679" cy="72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3.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65664" y="8008199"/>
            <a:ext cx="8982483" cy="86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300">
                <a:solidFill>
                  <a:srgbClr val="FFFFFF"/>
                </a:solidFill>
                <a:latin typeface="Montserrat Medium"/>
              </a:rPr>
              <a:t>Limit spread of damage, if multiple systems compromised then isolate affected network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053551"/>
            <a:ext cx="7814349" cy="6204749"/>
          </a:xfrm>
          <a:custGeom>
            <a:avLst/>
            <a:gdLst/>
            <a:ahLst/>
            <a:cxnLst/>
            <a:rect r="r" b="b" t="t" l="l"/>
            <a:pathLst>
              <a:path h="6204749" w="7814349">
                <a:moveTo>
                  <a:pt x="0" y="0"/>
                </a:moveTo>
                <a:lnTo>
                  <a:pt x="7814349" y="0"/>
                </a:lnTo>
                <a:lnTo>
                  <a:pt x="7814349" y="6204749"/>
                </a:lnTo>
                <a:lnTo>
                  <a:pt x="0" y="62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092" y="4737767"/>
            <a:ext cx="7419805" cy="2836317"/>
          </a:xfrm>
          <a:custGeom>
            <a:avLst/>
            <a:gdLst/>
            <a:ahLst/>
            <a:cxnLst/>
            <a:rect r="r" b="b" t="t" l="l"/>
            <a:pathLst>
              <a:path h="2836317" w="7419805">
                <a:moveTo>
                  <a:pt x="0" y="0"/>
                </a:moveTo>
                <a:lnTo>
                  <a:pt x="7419805" y="0"/>
                </a:lnTo>
                <a:lnTo>
                  <a:pt x="7419805" y="2836317"/>
                </a:lnTo>
                <a:lnTo>
                  <a:pt x="0" y="2836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27520" y="923925"/>
            <a:ext cx="621649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383FF"/>
                </a:solidFill>
                <a:latin typeface="Be Vietnam Ultra-Bold"/>
              </a:rPr>
              <a:t>RECOMMENDATIONS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41659"/>
            <a:ext cx="565165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383FF"/>
                </a:solidFill>
                <a:latin typeface="Arimo Bold"/>
              </a:rPr>
              <a:t>PENETRATION TESTING TOOL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2309" y="2204284"/>
            <a:ext cx="9403382" cy="5878433"/>
          </a:xfrm>
          <a:custGeom>
            <a:avLst/>
            <a:gdLst/>
            <a:ahLst/>
            <a:cxnLst/>
            <a:rect r="r" b="b" t="t" l="l"/>
            <a:pathLst>
              <a:path h="5878433" w="9403382">
                <a:moveTo>
                  <a:pt x="0" y="0"/>
                </a:moveTo>
                <a:lnTo>
                  <a:pt x="9403382" y="0"/>
                </a:lnTo>
                <a:lnTo>
                  <a:pt x="9403382" y="5878432"/>
                </a:lnTo>
                <a:lnTo>
                  <a:pt x="0" y="5878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94709" y="2356684"/>
            <a:ext cx="9431287" cy="5865281"/>
          </a:xfrm>
          <a:custGeom>
            <a:avLst/>
            <a:gdLst/>
            <a:ahLst/>
            <a:cxnLst/>
            <a:rect r="r" b="b" t="t" l="l"/>
            <a:pathLst>
              <a:path h="5865281" w="9431287">
                <a:moveTo>
                  <a:pt x="0" y="0"/>
                </a:moveTo>
                <a:lnTo>
                  <a:pt x="9431287" y="0"/>
                </a:lnTo>
                <a:lnTo>
                  <a:pt x="9431287" y="5865281"/>
                </a:lnTo>
                <a:lnTo>
                  <a:pt x="0" y="5865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01131" y="2509084"/>
            <a:ext cx="10574829" cy="6749216"/>
          </a:xfrm>
          <a:custGeom>
            <a:avLst/>
            <a:gdLst/>
            <a:ahLst/>
            <a:cxnLst/>
            <a:rect r="r" b="b" t="t" l="l"/>
            <a:pathLst>
              <a:path h="6749216" w="10574829">
                <a:moveTo>
                  <a:pt x="0" y="0"/>
                </a:moveTo>
                <a:lnTo>
                  <a:pt x="10574829" y="0"/>
                </a:lnTo>
                <a:lnTo>
                  <a:pt x="10574829" y="6749216"/>
                </a:lnTo>
                <a:lnTo>
                  <a:pt x="0" y="6749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9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9092" y="952500"/>
            <a:ext cx="1759890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383FF"/>
                </a:solidFill>
                <a:latin typeface="Be Vietnam Ultra-Bold"/>
              </a:rPr>
              <a:t>Number of police-reported instances of internet fraud in Canada from 2014 to 2022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3493770"/>
            <a:ext cx="7924800" cy="345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6999" spc="-293">
                <a:solidFill>
                  <a:srgbClr val="3139A8"/>
                </a:solidFill>
                <a:latin typeface="Be Vietnam Ultra-Bold"/>
              </a:rPr>
              <a:t>THANK YOU FOR LISTENING</a:t>
            </a:r>
          </a:p>
          <a:p>
            <a:pPr marL="0" indent="0" lvl="0">
              <a:lnSpc>
                <a:spcPts val="6719"/>
              </a:lnSpc>
            </a:pPr>
            <a:r>
              <a:rPr lang="en-US" sz="6999" spc="-293">
                <a:solidFill>
                  <a:srgbClr val="3139A8"/>
                </a:solidFill>
                <a:latin typeface="Be Vietnam Ultra-Bold"/>
              </a:rPr>
              <a:t>ANY QUESTIONS? ASK AWAY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6992" y="8858377"/>
            <a:ext cx="8602534" cy="39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PRESENTED BY VI 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4294" y="2343093"/>
            <a:ext cx="10868503" cy="6915207"/>
          </a:xfrm>
          <a:custGeom>
            <a:avLst/>
            <a:gdLst/>
            <a:ahLst/>
            <a:cxnLst/>
            <a:rect r="r" b="b" t="t" l="l"/>
            <a:pathLst>
              <a:path h="6915207" w="10868503">
                <a:moveTo>
                  <a:pt x="0" y="0"/>
                </a:moveTo>
                <a:lnTo>
                  <a:pt x="10868503" y="0"/>
                </a:lnTo>
                <a:lnTo>
                  <a:pt x="10868503" y="6915207"/>
                </a:lnTo>
                <a:lnTo>
                  <a:pt x="0" y="6915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9092" y="755617"/>
            <a:ext cx="1759890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383FF"/>
                </a:solidFill>
                <a:latin typeface="Be Vietnam Ultra-Bold"/>
              </a:rPr>
              <a:t>Number of police-reported instances of online identity fraud in Canada from 2014 to 2022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34040" y="2510837"/>
            <a:ext cx="10619920" cy="6747463"/>
          </a:xfrm>
          <a:custGeom>
            <a:avLst/>
            <a:gdLst/>
            <a:ahLst/>
            <a:cxnLst/>
            <a:rect r="r" b="b" t="t" l="l"/>
            <a:pathLst>
              <a:path h="6747463" w="10619920">
                <a:moveTo>
                  <a:pt x="0" y="0"/>
                </a:moveTo>
                <a:lnTo>
                  <a:pt x="10619920" y="0"/>
                </a:lnTo>
                <a:lnTo>
                  <a:pt x="10619920" y="6747463"/>
                </a:lnTo>
                <a:lnTo>
                  <a:pt x="0" y="6747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1764" y="1641592"/>
            <a:ext cx="161335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383FF"/>
                </a:solidFill>
                <a:latin typeface="Be Vietnam Ultra-Bold"/>
              </a:rPr>
              <a:t>Estimated annual cost of cybercrime in Canada from 2017 to 2028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97241" y="1121159"/>
            <a:ext cx="6042413" cy="8044682"/>
            <a:chOff x="0" y="0"/>
            <a:chExt cx="3663950" cy="4878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9832" t="0" r="-59832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1EBE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19200" y="627764"/>
            <a:ext cx="8385935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79"/>
              </a:lnSpc>
            </a:pPr>
            <a:r>
              <a:rPr lang="en-US" sz="6999" spc="-293">
                <a:solidFill>
                  <a:srgbClr val="FFFFFF"/>
                </a:solidFill>
                <a:latin typeface="Be Vietnam Ultra-Bold"/>
              </a:rPr>
              <a:t>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1547879"/>
            <a:ext cx="7570711" cy="897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Quicksand Medium"/>
              </a:rPr>
              <a:t>1      Investigate past cyber attacks within ACS department.</a:t>
            </a:r>
          </a:p>
          <a:p>
            <a:pPr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Quicksand Medium"/>
              </a:rPr>
              <a:t>2      Analyze attack methods, attack surfaces, and damage caused due to those past attacks.</a:t>
            </a:r>
          </a:p>
          <a:p>
            <a:pPr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Quicksand Medium"/>
              </a:rPr>
              <a:t>3      Review current systems, critical assets, and architectural design of ACS department</a:t>
            </a:r>
          </a:p>
          <a:p>
            <a:pPr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Quicksand Medium"/>
              </a:rPr>
              <a:t>4      Evaluate current protocols, and security policies of ACS department</a:t>
            </a:r>
          </a:p>
          <a:p>
            <a:pPr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Quicksand Medium"/>
              </a:rPr>
              <a:t>5      Evaluate the effectiveness of current control mechanisms, defensive measures implemented in ACS department’s system.</a:t>
            </a:r>
          </a:p>
          <a:p>
            <a:pPr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Quicksand Medium"/>
              </a:rPr>
              <a:t>6      Conduct risk analysis and propose strategies to mitigate those risks.</a:t>
            </a:r>
          </a:p>
          <a:p>
            <a:pPr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Quicksand Medium"/>
              </a:rPr>
              <a:t>7      Design an incident response plan for ACS department.</a:t>
            </a:r>
          </a:p>
          <a:p>
            <a:pPr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Quicksand Medium"/>
              </a:rPr>
              <a:t>8      Design penetration testing plan for ACS department</a:t>
            </a:r>
          </a:p>
          <a:p>
            <a:pPr>
              <a:lnSpc>
                <a:spcPts val="323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95350"/>
            <a:ext cx="877133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5383FF"/>
                </a:solidFill>
                <a:latin typeface="Be Vietnam Ultra-Bold"/>
              </a:rPr>
              <a:t>SCOPE OF RESERACH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893213"/>
            <a:ext cx="9717638" cy="6216967"/>
            <a:chOff x="0" y="0"/>
            <a:chExt cx="3030679" cy="19389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30679" cy="1938911"/>
            </a:xfrm>
            <a:custGeom>
              <a:avLst/>
              <a:gdLst/>
              <a:ahLst/>
              <a:cxnLst/>
              <a:rect r="r" b="b" t="t" l="l"/>
              <a:pathLst>
                <a:path h="1938911" w="3030679">
                  <a:moveTo>
                    <a:pt x="11950" y="0"/>
                  </a:moveTo>
                  <a:lnTo>
                    <a:pt x="3018729" y="0"/>
                  </a:lnTo>
                  <a:cubicBezTo>
                    <a:pt x="3025329" y="0"/>
                    <a:pt x="3030679" y="5350"/>
                    <a:pt x="3030679" y="11950"/>
                  </a:cubicBezTo>
                  <a:lnTo>
                    <a:pt x="3030679" y="1926961"/>
                  </a:lnTo>
                  <a:cubicBezTo>
                    <a:pt x="3030679" y="1930130"/>
                    <a:pt x="3029420" y="1933170"/>
                    <a:pt x="3027179" y="1935411"/>
                  </a:cubicBezTo>
                  <a:cubicBezTo>
                    <a:pt x="3024938" y="1937652"/>
                    <a:pt x="3021898" y="1938911"/>
                    <a:pt x="3018729" y="1938911"/>
                  </a:cubicBezTo>
                  <a:lnTo>
                    <a:pt x="11950" y="1938911"/>
                  </a:lnTo>
                  <a:cubicBezTo>
                    <a:pt x="5350" y="1938911"/>
                    <a:pt x="0" y="1933561"/>
                    <a:pt x="0" y="1926961"/>
                  </a:cubicBezTo>
                  <a:lnTo>
                    <a:pt x="0" y="11950"/>
                  </a:lnTo>
                  <a:cubicBezTo>
                    <a:pt x="0" y="5350"/>
                    <a:pt x="5350" y="0"/>
                    <a:pt x="11950" y="0"/>
                  </a:cubicBezTo>
                  <a:close/>
                </a:path>
              </a:pathLst>
            </a:custGeom>
            <a:solidFill>
              <a:srgbClr val="06C89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30679" cy="1977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69413" y="4513960"/>
            <a:ext cx="6836211" cy="3836838"/>
            <a:chOff x="0" y="0"/>
            <a:chExt cx="2132037" cy="11966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2037" cy="1196610"/>
            </a:xfrm>
            <a:custGeom>
              <a:avLst/>
              <a:gdLst/>
              <a:ahLst/>
              <a:cxnLst/>
              <a:rect r="r" b="b" t="t" l="l"/>
              <a:pathLst>
                <a:path h="1196610" w="2132037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1179623"/>
                  </a:lnTo>
                  <a:cubicBezTo>
                    <a:pt x="2132037" y="1189005"/>
                    <a:pt x="2124432" y="1196610"/>
                    <a:pt x="2115050" y="1196610"/>
                  </a:cubicBezTo>
                  <a:lnTo>
                    <a:pt x="16987" y="1196610"/>
                  </a:lnTo>
                  <a:cubicBezTo>
                    <a:pt x="7605" y="1196610"/>
                    <a:pt x="0" y="1189005"/>
                    <a:pt x="0" y="1179623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2037" cy="1234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17197" y="4997969"/>
            <a:ext cx="1340644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EBE5"/>
                </a:solidFill>
                <a:latin typeface="Arimo Bold"/>
              </a:rPr>
              <a:t>ACS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74426" y="5775844"/>
            <a:ext cx="5626185" cy="2987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5"/>
              </a:lnSpc>
            </a:pPr>
            <a:r>
              <a:rPr lang="en-US" sz="3946">
                <a:solidFill>
                  <a:srgbClr val="F1EBE5"/>
                </a:solidFill>
                <a:latin typeface="Arimo Bold"/>
              </a:rPr>
              <a:t>Systems and Networks</a:t>
            </a:r>
          </a:p>
          <a:p>
            <a:pPr>
              <a:lnSpc>
                <a:spcPts val="5525"/>
              </a:lnSpc>
            </a:pPr>
            <a:r>
              <a:rPr lang="en-US" sz="3946">
                <a:solidFill>
                  <a:srgbClr val="F1EBE5"/>
                </a:solidFill>
                <a:latin typeface="Arimo Bold"/>
              </a:rPr>
              <a:t>Policies and Guidelines</a:t>
            </a:r>
          </a:p>
          <a:p>
            <a:pPr>
              <a:lnSpc>
                <a:spcPts val="5525"/>
              </a:lnSpc>
            </a:pPr>
            <a:r>
              <a:rPr lang="en-US" sz="3946">
                <a:solidFill>
                  <a:srgbClr val="F1EBE5"/>
                </a:solidFill>
                <a:latin typeface="Arimo Bold"/>
              </a:rPr>
              <a:t>Human Factor</a:t>
            </a:r>
          </a:p>
          <a:p>
            <a:pPr marL="0" indent="0" lvl="0">
              <a:lnSpc>
                <a:spcPts val="718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469413" y="3196348"/>
            <a:ext cx="6776085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EBE5"/>
                </a:solidFill>
                <a:latin typeface="Arimo Bold"/>
              </a:rPr>
              <a:t>ACS Physical Security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875103" y="4952949"/>
            <a:ext cx="5384197" cy="2097494"/>
            <a:chOff x="0" y="0"/>
            <a:chExt cx="7178929" cy="279665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178929" cy="2796659"/>
              <a:chOff x="0" y="0"/>
              <a:chExt cx="1679191" cy="65415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79191" cy="654154"/>
              </a:xfrm>
              <a:custGeom>
                <a:avLst/>
                <a:gdLst/>
                <a:ahLst/>
                <a:cxnLst/>
                <a:rect r="r" b="b" t="t" l="l"/>
                <a:pathLst>
                  <a:path h="654154" w="1679191">
                    <a:moveTo>
                      <a:pt x="21568" y="0"/>
                    </a:moveTo>
                    <a:lnTo>
                      <a:pt x="1657623" y="0"/>
                    </a:lnTo>
                    <a:cubicBezTo>
                      <a:pt x="1663343" y="0"/>
                      <a:pt x="1668829" y="2272"/>
                      <a:pt x="1672874" y="6317"/>
                    </a:cubicBezTo>
                    <a:cubicBezTo>
                      <a:pt x="1676919" y="10362"/>
                      <a:pt x="1679191" y="15848"/>
                      <a:pt x="1679191" y="21568"/>
                    </a:cubicBezTo>
                    <a:lnTo>
                      <a:pt x="1679191" y="632586"/>
                    </a:lnTo>
                    <a:cubicBezTo>
                      <a:pt x="1679191" y="644498"/>
                      <a:pt x="1669535" y="654154"/>
                      <a:pt x="1657623" y="654154"/>
                    </a:cubicBezTo>
                    <a:lnTo>
                      <a:pt x="21568" y="654154"/>
                    </a:lnTo>
                    <a:cubicBezTo>
                      <a:pt x="9657" y="654154"/>
                      <a:pt x="0" y="644498"/>
                      <a:pt x="0" y="632586"/>
                    </a:cubicBezTo>
                    <a:lnTo>
                      <a:pt x="0" y="21568"/>
                    </a:lnTo>
                    <a:cubicBezTo>
                      <a:pt x="0" y="9657"/>
                      <a:pt x="9657" y="0"/>
                      <a:pt x="21568" y="0"/>
                    </a:cubicBezTo>
                    <a:close/>
                  </a:path>
                </a:pathLst>
              </a:custGeom>
              <a:solidFill>
                <a:srgbClr val="FD696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679191" cy="6922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8853" y="440538"/>
              <a:ext cx="7130077" cy="1829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Arimo Bold"/>
                </a:rPr>
                <a:t>TECHNOLOGY SOLUTION CENTER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746338" y="6001697"/>
            <a:ext cx="112876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10746338" y="5684929"/>
            <a:ext cx="1845575" cy="3167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86808" y="2264621"/>
            <a:ext cx="7990869" cy="1654829"/>
            <a:chOff x="0" y="0"/>
            <a:chExt cx="10654492" cy="220643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654492" cy="2206439"/>
              <a:chOff x="0" y="0"/>
              <a:chExt cx="2020788" cy="41848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20788" cy="418485"/>
              </a:xfrm>
              <a:custGeom>
                <a:avLst/>
                <a:gdLst/>
                <a:ahLst/>
                <a:cxnLst/>
                <a:rect r="r" b="b" t="t" l="l"/>
                <a:pathLst>
                  <a:path h="418485" w="2020788">
                    <a:moveTo>
                      <a:pt x="0" y="0"/>
                    </a:moveTo>
                    <a:lnTo>
                      <a:pt x="2020788" y="0"/>
                    </a:lnTo>
                    <a:lnTo>
                      <a:pt x="2020788" y="418485"/>
                    </a:lnTo>
                    <a:lnTo>
                      <a:pt x="0" y="418485"/>
                    </a:lnTo>
                    <a:close/>
                  </a:path>
                </a:pathLst>
              </a:custGeom>
              <a:solidFill>
                <a:srgbClr val="3139A8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2020788" cy="3994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402130" y="704880"/>
              <a:ext cx="1525631" cy="98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</a:pPr>
              <a:r>
                <a:rPr lang="en-US" sz="5207">
                  <a:solidFill>
                    <a:srgbClr val="FFFFFF"/>
                  </a:solidFill>
                  <a:latin typeface="Arimo Bold"/>
                </a:rPr>
                <a:t>2.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65250" y="975138"/>
              <a:ext cx="5106988" cy="532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8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Medium"/>
                </a:rPr>
                <a:t>Culture of Openess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48566" y="7409190"/>
            <a:ext cx="7990869" cy="1654829"/>
            <a:chOff x="0" y="0"/>
            <a:chExt cx="10654492" cy="220643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654492" cy="2206439"/>
              <a:chOff x="0" y="0"/>
              <a:chExt cx="2020788" cy="41848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020788" cy="418485"/>
              </a:xfrm>
              <a:custGeom>
                <a:avLst/>
                <a:gdLst/>
                <a:ahLst/>
                <a:cxnLst/>
                <a:rect r="r" b="b" t="t" l="l"/>
                <a:pathLst>
                  <a:path h="418485" w="2020788">
                    <a:moveTo>
                      <a:pt x="0" y="0"/>
                    </a:moveTo>
                    <a:lnTo>
                      <a:pt x="2020788" y="0"/>
                    </a:lnTo>
                    <a:lnTo>
                      <a:pt x="2020788" y="418485"/>
                    </a:lnTo>
                    <a:lnTo>
                      <a:pt x="0" y="418485"/>
                    </a:lnTo>
                    <a:close/>
                  </a:path>
                </a:pathLst>
              </a:custGeom>
              <a:solidFill>
                <a:srgbClr val="5383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2020788" cy="3994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60000">
              <a:off x="237657" y="622617"/>
              <a:ext cx="1213685" cy="98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</a:pPr>
              <a:r>
                <a:rPr lang="en-US" sz="5207">
                  <a:solidFill>
                    <a:srgbClr val="FFFFFF"/>
                  </a:solidFill>
                  <a:latin typeface="Arimo Bold"/>
                </a:rPr>
                <a:t>5.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60988" y="798673"/>
              <a:ext cx="3691427" cy="532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7"/>
                </a:lnSpc>
              </a:pPr>
              <a:r>
                <a:rPr lang="en-US" sz="2299">
                  <a:solidFill>
                    <a:srgbClr val="FFFFFF"/>
                  </a:solidFill>
                  <a:latin typeface="Montserrat Medium"/>
                </a:rPr>
                <a:t>IoT Adoption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6682817" y="257355"/>
              <a:ext cx="1525631" cy="1691728"/>
            </a:xfrm>
            <a:custGeom>
              <a:avLst/>
              <a:gdLst/>
              <a:ahLst/>
              <a:cxnLst/>
              <a:rect r="r" b="b" t="t" l="l"/>
              <a:pathLst>
                <a:path h="1691728" w="1525631">
                  <a:moveTo>
                    <a:pt x="0" y="0"/>
                  </a:moveTo>
                  <a:lnTo>
                    <a:pt x="1525631" y="0"/>
                  </a:lnTo>
                  <a:lnTo>
                    <a:pt x="1525631" y="1691729"/>
                  </a:lnTo>
                  <a:lnTo>
                    <a:pt x="0" y="169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009276" y="2544059"/>
            <a:ext cx="1913569" cy="1095953"/>
          </a:xfrm>
          <a:custGeom>
            <a:avLst/>
            <a:gdLst/>
            <a:ahLst/>
            <a:cxnLst/>
            <a:rect r="r" b="b" t="t" l="l"/>
            <a:pathLst>
              <a:path h="1095953" w="1913569">
                <a:moveTo>
                  <a:pt x="0" y="0"/>
                </a:moveTo>
                <a:lnTo>
                  <a:pt x="1913569" y="0"/>
                </a:lnTo>
                <a:lnTo>
                  <a:pt x="1913569" y="1095953"/>
                </a:lnTo>
                <a:lnTo>
                  <a:pt x="0" y="1095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686808" y="4937865"/>
            <a:ext cx="7990869" cy="1654829"/>
            <a:chOff x="0" y="0"/>
            <a:chExt cx="10654492" cy="220643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654492" cy="2206439"/>
              <a:chOff x="0" y="0"/>
              <a:chExt cx="2020788" cy="41848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20788" cy="418485"/>
              </a:xfrm>
              <a:custGeom>
                <a:avLst/>
                <a:gdLst/>
                <a:ahLst/>
                <a:cxnLst/>
                <a:rect r="r" b="b" t="t" l="l"/>
                <a:pathLst>
                  <a:path h="418485" w="2020788">
                    <a:moveTo>
                      <a:pt x="0" y="0"/>
                    </a:moveTo>
                    <a:lnTo>
                      <a:pt x="2020788" y="0"/>
                    </a:lnTo>
                    <a:lnTo>
                      <a:pt x="2020788" y="418485"/>
                    </a:lnTo>
                    <a:lnTo>
                      <a:pt x="0" y="418485"/>
                    </a:lnTo>
                    <a:close/>
                  </a:path>
                </a:pathLst>
              </a:custGeom>
              <a:solidFill>
                <a:srgbClr val="3139A8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9050"/>
                <a:ext cx="2020788" cy="3994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7946041" y="277105"/>
              <a:ext cx="902508" cy="1663504"/>
            </a:xfrm>
            <a:custGeom>
              <a:avLst/>
              <a:gdLst/>
              <a:ahLst/>
              <a:cxnLst/>
              <a:rect r="r" b="b" t="t" l="l"/>
              <a:pathLst>
                <a:path h="1663504" w="902508">
                  <a:moveTo>
                    <a:pt x="0" y="0"/>
                  </a:moveTo>
                  <a:lnTo>
                    <a:pt x="902508" y="0"/>
                  </a:lnTo>
                  <a:lnTo>
                    <a:pt x="902508" y="1663504"/>
                  </a:lnTo>
                  <a:lnTo>
                    <a:pt x="0" y="1663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705462" y="562005"/>
              <a:ext cx="5796080" cy="112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8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Medium"/>
                </a:rPr>
                <a:t>Bring Your Own Device Policy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02130" y="704880"/>
              <a:ext cx="1525631" cy="98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</a:pPr>
              <a:r>
                <a:rPr lang="en-US" sz="5207">
                  <a:solidFill>
                    <a:srgbClr val="FFFFFF"/>
                  </a:solidFill>
                  <a:latin typeface="Arimo Bold"/>
                </a:rPr>
                <a:t>4.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92208" y="4950390"/>
            <a:ext cx="7990869" cy="1642304"/>
            <a:chOff x="0" y="0"/>
            <a:chExt cx="10654492" cy="218973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0654492" cy="2189739"/>
              <a:chOff x="0" y="0"/>
              <a:chExt cx="2020788" cy="41531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020788" cy="415318"/>
              </a:xfrm>
              <a:custGeom>
                <a:avLst/>
                <a:gdLst/>
                <a:ahLst/>
                <a:cxnLst/>
                <a:rect r="r" b="b" t="t" l="l"/>
                <a:pathLst>
                  <a:path h="415318" w="2020788">
                    <a:moveTo>
                      <a:pt x="0" y="0"/>
                    </a:moveTo>
                    <a:lnTo>
                      <a:pt x="2020788" y="0"/>
                    </a:lnTo>
                    <a:lnTo>
                      <a:pt x="2020788" y="415318"/>
                    </a:lnTo>
                    <a:lnTo>
                      <a:pt x="0" y="415318"/>
                    </a:lnTo>
                    <a:close/>
                  </a:path>
                </a:pathLst>
              </a:custGeom>
              <a:solidFill>
                <a:srgbClr val="5383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9050"/>
                <a:ext cx="2020788" cy="3962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7562417" y="277105"/>
              <a:ext cx="1570195" cy="1570195"/>
            </a:xfrm>
            <a:custGeom>
              <a:avLst/>
              <a:gdLst/>
              <a:ahLst/>
              <a:cxnLst/>
              <a:rect r="r" b="b" t="t" l="l"/>
              <a:pathLst>
                <a:path h="1570195" w="1570195">
                  <a:moveTo>
                    <a:pt x="0" y="0"/>
                  </a:moveTo>
                  <a:lnTo>
                    <a:pt x="1570195" y="0"/>
                  </a:lnTo>
                  <a:lnTo>
                    <a:pt x="1570195" y="1570195"/>
                  </a:lnTo>
                  <a:lnTo>
                    <a:pt x="0" y="1570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60000">
              <a:off x="237657" y="622617"/>
              <a:ext cx="1213685" cy="98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</a:pPr>
              <a:r>
                <a:rPr lang="en-US" sz="5207">
                  <a:solidFill>
                    <a:srgbClr val="FFFFFF"/>
                  </a:solidFill>
                  <a:latin typeface="Arimo Bold"/>
                </a:rPr>
                <a:t>3.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101917" y="776059"/>
              <a:ext cx="6021213" cy="532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7"/>
                </a:lnSpc>
              </a:pPr>
              <a:r>
                <a:rPr lang="en-US" sz="2299">
                  <a:solidFill>
                    <a:srgbClr val="FFFFFF"/>
                  </a:solidFill>
                  <a:latin typeface="Montserrat Medium"/>
                </a:rPr>
                <a:t>Decentralized Systems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055681" y="69850"/>
            <a:ext cx="13338959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CHALLENGES UNIQUE TO ACADEMIC SETTING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92208" y="2264621"/>
            <a:ext cx="7990869" cy="1654829"/>
            <a:chOff x="0" y="0"/>
            <a:chExt cx="10654492" cy="2206439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0654492" cy="2206439"/>
              <a:chOff x="0" y="0"/>
              <a:chExt cx="2020788" cy="41848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020788" cy="418485"/>
              </a:xfrm>
              <a:custGeom>
                <a:avLst/>
                <a:gdLst/>
                <a:ahLst/>
                <a:cxnLst/>
                <a:rect r="r" b="b" t="t" l="l"/>
                <a:pathLst>
                  <a:path h="418485" w="2020788">
                    <a:moveTo>
                      <a:pt x="0" y="0"/>
                    </a:moveTo>
                    <a:lnTo>
                      <a:pt x="2020788" y="0"/>
                    </a:lnTo>
                    <a:lnTo>
                      <a:pt x="2020788" y="418485"/>
                    </a:lnTo>
                    <a:lnTo>
                      <a:pt x="0" y="418485"/>
                    </a:lnTo>
                    <a:close/>
                  </a:path>
                </a:pathLst>
              </a:custGeom>
              <a:solidFill>
                <a:srgbClr val="5383F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19050"/>
                <a:ext cx="2020788" cy="3994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7123129" y="350167"/>
              <a:ext cx="2366736" cy="1506104"/>
            </a:xfrm>
            <a:custGeom>
              <a:avLst/>
              <a:gdLst/>
              <a:ahLst/>
              <a:cxnLst/>
              <a:rect r="r" b="b" t="t" l="l"/>
              <a:pathLst>
                <a:path h="1506104" w="2366736">
                  <a:moveTo>
                    <a:pt x="0" y="0"/>
                  </a:moveTo>
                  <a:lnTo>
                    <a:pt x="2366736" y="0"/>
                  </a:lnTo>
                  <a:lnTo>
                    <a:pt x="2366736" y="1506105"/>
                  </a:lnTo>
                  <a:lnTo>
                    <a:pt x="0" y="1506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60000">
              <a:off x="237657" y="622617"/>
              <a:ext cx="1213685" cy="98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</a:pPr>
              <a:r>
                <a:rPr lang="en-US" sz="5207">
                  <a:solidFill>
                    <a:srgbClr val="FFFFFF"/>
                  </a:solidFill>
                  <a:latin typeface="Arimo Bold"/>
                </a:rPr>
                <a:t>1.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460988" y="500223"/>
              <a:ext cx="5135238" cy="1129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7"/>
                </a:lnSpc>
              </a:pPr>
              <a:r>
                <a:rPr lang="en-US" sz="2299">
                  <a:solidFill>
                    <a:srgbClr val="FFFFFF"/>
                  </a:solidFill>
                  <a:latin typeface="Montserrat Medium"/>
                </a:rPr>
                <a:t>Limited Academic Literatures about Subject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55681" y="574675"/>
            <a:ext cx="1333895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METHOLOGY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92208" y="1968370"/>
            <a:ext cx="7990869" cy="1654829"/>
            <a:chOff x="0" y="0"/>
            <a:chExt cx="10654492" cy="220643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654492" cy="2206439"/>
              <a:chOff x="0" y="0"/>
              <a:chExt cx="2020788" cy="41848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20788" cy="418485"/>
              </a:xfrm>
              <a:custGeom>
                <a:avLst/>
                <a:gdLst/>
                <a:ahLst/>
                <a:cxnLst/>
                <a:rect r="r" b="b" t="t" l="l"/>
                <a:pathLst>
                  <a:path h="418485" w="2020788">
                    <a:moveTo>
                      <a:pt x="0" y="0"/>
                    </a:moveTo>
                    <a:lnTo>
                      <a:pt x="2020788" y="0"/>
                    </a:lnTo>
                    <a:lnTo>
                      <a:pt x="2020788" y="418485"/>
                    </a:lnTo>
                    <a:lnTo>
                      <a:pt x="0" y="418485"/>
                    </a:lnTo>
                    <a:close/>
                  </a:path>
                </a:pathLst>
              </a:custGeom>
              <a:solidFill>
                <a:srgbClr val="5383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2020788" cy="3994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60000">
              <a:off x="237657" y="622617"/>
              <a:ext cx="1213685" cy="98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</a:pPr>
              <a:r>
                <a:rPr lang="en-US" sz="5207">
                  <a:solidFill>
                    <a:srgbClr val="FFFFFF"/>
                  </a:solidFill>
                  <a:latin typeface="Arimo Bold"/>
                </a:rPr>
                <a:t>1.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15590" y="848300"/>
              <a:ext cx="5135238" cy="532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7"/>
                </a:lnSpc>
              </a:pPr>
              <a:r>
                <a:rPr lang="en-US" sz="2299">
                  <a:solidFill>
                    <a:srgbClr val="FFFFFF"/>
                  </a:solidFill>
                  <a:latin typeface="Montserrat Medium"/>
                </a:rPr>
                <a:t>Conduct Interviews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86808" y="1968370"/>
            <a:ext cx="7990869" cy="1654829"/>
            <a:chOff x="0" y="0"/>
            <a:chExt cx="10654492" cy="220643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654492" cy="2206439"/>
              <a:chOff x="0" y="0"/>
              <a:chExt cx="2020788" cy="41848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020788" cy="418485"/>
              </a:xfrm>
              <a:custGeom>
                <a:avLst/>
                <a:gdLst/>
                <a:ahLst/>
                <a:cxnLst/>
                <a:rect r="r" b="b" t="t" l="l"/>
                <a:pathLst>
                  <a:path h="418485" w="2020788">
                    <a:moveTo>
                      <a:pt x="0" y="0"/>
                    </a:moveTo>
                    <a:lnTo>
                      <a:pt x="2020788" y="0"/>
                    </a:lnTo>
                    <a:lnTo>
                      <a:pt x="2020788" y="418485"/>
                    </a:lnTo>
                    <a:lnTo>
                      <a:pt x="0" y="418485"/>
                    </a:lnTo>
                    <a:close/>
                  </a:path>
                </a:pathLst>
              </a:custGeom>
              <a:solidFill>
                <a:srgbClr val="3139A8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9050"/>
                <a:ext cx="2020788" cy="3994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02130" y="704880"/>
              <a:ext cx="1525631" cy="98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</a:pPr>
              <a:r>
                <a:rPr lang="en-US" sz="5207">
                  <a:solidFill>
                    <a:srgbClr val="FFFFFF"/>
                  </a:solidFill>
                  <a:latin typeface="Arimo Bold"/>
                </a:rPr>
                <a:t>2.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665250" y="975138"/>
              <a:ext cx="5106988" cy="532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8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Medium"/>
                </a:rPr>
                <a:t>Do Interview Analysis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2208" y="4316085"/>
            <a:ext cx="7990869" cy="1654829"/>
            <a:chOff x="0" y="0"/>
            <a:chExt cx="10654492" cy="220643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0654492" cy="2206439"/>
              <a:chOff x="0" y="0"/>
              <a:chExt cx="2020788" cy="41848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020788" cy="418485"/>
              </a:xfrm>
              <a:custGeom>
                <a:avLst/>
                <a:gdLst/>
                <a:ahLst/>
                <a:cxnLst/>
                <a:rect r="r" b="b" t="t" l="l"/>
                <a:pathLst>
                  <a:path h="418485" w="2020788">
                    <a:moveTo>
                      <a:pt x="0" y="0"/>
                    </a:moveTo>
                    <a:lnTo>
                      <a:pt x="2020788" y="0"/>
                    </a:lnTo>
                    <a:lnTo>
                      <a:pt x="2020788" y="418485"/>
                    </a:lnTo>
                    <a:lnTo>
                      <a:pt x="0" y="418485"/>
                    </a:lnTo>
                    <a:close/>
                  </a:path>
                </a:pathLst>
              </a:custGeom>
              <a:solidFill>
                <a:srgbClr val="5383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9050"/>
                <a:ext cx="2020788" cy="3994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60000">
              <a:off x="237657" y="622617"/>
              <a:ext cx="1213685" cy="98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</a:pPr>
              <a:r>
                <a:rPr lang="en-US" sz="5207">
                  <a:solidFill>
                    <a:srgbClr val="FFFFFF"/>
                  </a:solidFill>
                  <a:latin typeface="Arimo Bold"/>
                </a:rPr>
                <a:t>3.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66595" y="502682"/>
              <a:ext cx="8121301" cy="1129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7"/>
                </a:lnSpc>
              </a:pPr>
              <a:r>
                <a:rPr lang="en-US" sz="2299">
                  <a:solidFill>
                    <a:srgbClr val="FFFFFF"/>
                  </a:solidFill>
                  <a:latin typeface="Montserrat Medium"/>
                </a:rPr>
                <a:t>Create High-level network diagram of ACS</a:t>
              </a:r>
              <a:r>
                <a:rPr lang="en-US" sz="2299">
                  <a:solidFill>
                    <a:srgbClr val="FFFFFF"/>
                  </a:solidFill>
                  <a:latin typeface="Montserrat Medium"/>
                </a:rPr>
                <a:t>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148566" y="4316085"/>
            <a:ext cx="12529111" cy="4292550"/>
            <a:chOff x="0" y="0"/>
            <a:chExt cx="16705482" cy="572340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3516961"/>
              <a:ext cx="10654492" cy="2206439"/>
              <a:chOff x="0" y="0"/>
              <a:chExt cx="2020788" cy="41848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20788" cy="418485"/>
              </a:xfrm>
              <a:custGeom>
                <a:avLst/>
                <a:gdLst/>
                <a:ahLst/>
                <a:cxnLst/>
                <a:rect r="r" b="b" t="t" l="l"/>
                <a:pathLst>
                  <a:path h="418485" w="2020788">
                    <a:moveTo>
                      <a:pt x="0" y="0"/>
                    </a:moveTo>
                    <a:lnTo>
                      <a:pt x="2020788" y="0"/>
                    </a:lnTo>
                    <a:lnTo>
                      <a:pt x="2020788" y="418485"/>
                    </a:lnTo>
                    <a:lnTo>
                      <a:pt x="0" y="418485"/>
                    </a:lnTo>
                    <a:close/>
                  </a:path>
                </a:pathLst>
              </a:custGeom>
              <a:solidFill>
                <a:srgbClr val="5383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9050"/>
                <a:ext cx="2020788" cy="3994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60000">
              <a:off x="237657" y="4139578"/>
              <a:ext cx="1213685" cy="98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</a:pPr>
              <a:r>
                <a:rPr lang="en-US" sz="5207">
                  <a:solidFill>
                    <a:srgbClr val="FFFFFF"/>
                  </a:solidFill>
                  <a:latin typeface="Arimo Bold"/>
                </a:rPr>
                <a:t>5.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460988" y="4315634"/>
              <a:ext cx="3691427" cy="532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7"/>
                </a:lnSpc>
              </a:pPr>
              <a:r>
                <a:rPr lang="en-US" sz="2299">
                  <a:solidFill>
                    <a:srgbClr val="FFFFFF"/>
                  </a:solidFill>
                  <a:latin typeface="Montserrat Medium"/>
                </a:rPr>
                <a:t>Risk Evaluation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6050990" y="0"/>
              <a:ext cx="10654492" cy="2206439"/>
              <a:chOff x="0" y="0"/>
              <a:chExt cx="2020788" cy="41848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020788" cy="418485"/>
              </a:xfrm>
              <a:custGeom>
                <a:avLst/>
                <a:gdLst/>
                <a:ahLst/>
                <a:cxnLst/>
                <a:rect r="r" b="b" t="t" l="l"/>
                <a:pathLst>
                  <a:path h="418485" w="2020788">
                    <a:moveTo>
                      <a:pt x="0" y="0"/>
                    </a:moveTo>
                    <a:lnTo>
                      <a:pt x="2020788" y="0"/>
                    </a:lnTo>
                    <a:lnTo>
                      <a:pt x="2020788" y="418485"/>
                    </a:lnTo>
                    <a:lnTo>
                      <a:pt x="0" y="418485"/>
                    </a:lnTo>
                    <a:close/>
                  </a:path>
                </a:pathLst>
              </a:custGeom>
              <a:solidFill>
                <a:srgbClr val="3139A8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19050"/>
                <a:ext cx="2020788" cy="3994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7756452" y="858317"/>
              <a:ext cx="5796080" cy="532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8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Medium"/>
                </a:rPr>
                <a:t>Conduct Threat Modeling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6453120" y="704880"/>
              <a:ext cx="1525631" cy="98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3"/>
                </a:lnSpc>
              </a:pPr>
              <a:r>
                <a:rPr lang="en-US" sz="5207">
                  <a:solidFill>
                    <a:srgbClr val="FFFFFF"/>
                  </a:solidFill>
                  <a:latin typeface="Arimo Bold"/>
                </a:rPr>
                <a:t>4.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DAGDRLMf_CQ</dc:identifier>
  <dcterms:modified xsi:type="dcterms:W3CDTF">2011-08-01T06:04:30Z</dcterms:modified>
  <cp:revision>1</cp:revision>
  <dc:title>Security and Technology</dc:title>
</cp:coreProperties>
</file>